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Lst>
  <p:notesMasterIdLst>
    <p:notesMasterId r:id="rId14"/>
  </p:notesMasterIdLst>
  <p:sldIdLst>
    <p:sldId id="256" r:id="rId3"/>
    <p:sldId id="303" r:id="rId4"/>
    <p:sldId id="304" r:id="rId5"/>
    <p:sldId id="258" r:id="rId6"/>
    <p:sldId id="295" r:id="rId7"/>
    <p:sldId id="298" r:id="rId8"/>
    <p:sldId id="296" r:id="rId9"/>
    <p:sldId id="300" r:id="rId10"/>
    <p:sldId id="301" r:id="rId11"/>
    <p:sldId id="302" r:id="rId12"/>
    <p:sldId id="291" r:id="rId13"/>
  </p:sldIdLst>
  <p:sldSz cx="12192000" cy="6858000"/>
  <p:notesSz cx="6858000" cy="9144000"/>
  <p:embeddedFontLst>
    <p:embeddedFont>
      <p:font typeface="Space Grotesk"/>
      <p:regular r:id="rId19"/>
      <p:bold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1"/>
    <p:restoredTop sz="94683"/>
  </p:normalViewPr>
  <p:slideViewPr>
    <p:cSldViewPr snapToGrid="0" snapToObjects="1">
      <p:cViewPr varScale="1">
        <p:scale>
          <a:sx n="139" d="100"/>
          <a:sy n="139" d="100"/>
        </p:scale>
        <p:origin x="184" y="2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9" Type="http://schemas.openxmlformats.org/officeDocument/2006/relationships/font" Target="fonts/font1.fntdata"/><Relationship Id="rId20"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82AEFF-B502-E04D-A851-47D94F635F00}" type="datetimeFigureOut">
              <a:t>6/21/26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3A384-70CA-FA4D-8DD0-7536F08C1D73}" type="slidenum">
              <a:t>‹#›</a:t>
            </a:fld>
            <a:endParaRPr lang="en-GB"/>
          </a:p>
        </p:txBody>
      </p:sp>
    </p:spTree>
    <p:extLst>
      <p:ext uri="{BB962C8B-B14F-4D97-AF65-F5344CB8AC3E}">
        <p14:creationId xmlns:p14="http://schemas.microsoft.com/office/powerpoint/2010/main" val="30250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Herzlich willkommen zur allerersten AI Agent Builder Academy. Ich freu mich richtig, dass ihr hier seid, und ganz ehrlich: das ist mein erstes eigenes Live-Coaching, ich bin selbst gespannt wie das läuft. Vier Wochen haben wir zusammen, und diese Woche eins ist der Einstieg. (kurz durchatmen, Energie zeigen)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Space Grotesk"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Space Grotesk"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658D4-411F-8C7D-C1FD-62A6EC86A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CC7BA5-1F96-476D-E122-4DCCB4E9A24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DEDB8F58-B68B-A315-5F79-83A84B47CCA2}"/>
              </a:ext>
            </a:extLst>
          </p:cNvPr>
          <p:cNvSpPr>
            <a:spLocks noGrp="1"/>
          </p:cNvSpPr>
          <p:nvPr>
            <p:ph type="body" sz="quarter" idx="3"/>
          </p:nvPr>
        </p:nvSpPr>
        <p:spPr/>
        <p:txBody>
          <a:bodyPr/>
          <a:lstStyle/>
          <a:p>
            <a:r>
              <a:t>Und zum Schluss noch was Persönliches: wir treffen uns auch in echt, nicht nur am Bildschirm. Die geplanten Städte und Termine seht ihr hier auf der Folie, und ich freu mich schon drauf euch face to face zu sehen.</a:t>
            </a:r>
          </a:p>
        </p:txBody>
      </p:sp>
      <p:sp>
        <p:nvSpPr>
          <p:cNvPr id="4" name="Slide Number Placeholder 3">
            <a:extLst>
              <a:ext uri="{FF2B5EF4-FFF2-40B4-BE49-F238E27FC236}">
                <a16:creationId xmlns:a16="http://schemas.microsoft.com/office/drawing/2014/main" id="{D785C9C1-C40B-EA84-D567-5EE1E1AF26BF}"/>
              </a:ext>
            </a:extLst>
          </p:cNvPr>
          <p:cNvSpPr>
            <a:spLocks noGrp="1"/>
          </p:cNvSpPr>
          <p:nvPr>
            <p:ph type="sldNum" sz="quarter" idx="5"/>
          </p:nvPr>
        </p:nvSpPr>
        <p:spPr/>
      </p:sp>
    </p:spTree>
    <p:extLst>
      <p:ext uri="{BB962C8B-B14F-4D97-AF65-F5344CB8AC3E}">
        <p14:creationId xmlns:p14="http://schemas.microsoft.com/office/powerpoint/2010/main" val="2419147978"/>
      </p:ext>
    </p:extLst>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Hier seht ihr wo ihr alle beruflich unterwegs seid, quer durch verschiedene Branchen und Firmengrößen. Genau diese Mischung macht die Gruppe für mich spannend, weil beim Freitags-Show-and-Tell ganz unterschiedliche Probleme auf den Tisch kommen.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Schaut euch mal um, das ist die Truppe mit der ihr die nächsten vier Wochen verbringt. Verteilt über verschiedene Städte, mit Schwerpunkt Europa und DACH, aber alle mit demselben Ziel angetreten: KI-Agenten wirklich selbst bauen können. (auf Folie mit Städten/Zahlen zeigen)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Kurz zu mir, falls wir uns noch nicht kennen. Ich baue hauptberuflich den QIMP High-Tech Incubator in Braunschweig auf und arbeite nebenbei als Freelancer unter meiner Marke LMNO, davor war ich im Business Development bei Oxolo, einer KI-SaaS-Plattform, und davor über zehn Jahre bei Axel Springer und BILD, unter anderem als Co-Founder von UUNO. Mit High Intent Labs baue ich gerade den Deutschland-Aufbau, und das Wichtigste: ich sitze jeden Tag selbst mit KI-Agenten und baue, das hier ist kein Kurs den ich nur moderiere.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67742-A5C6-B4BB-1F93-C549C0A72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B54D5-0C22-66EE-E9EE-7FEC92218814}"/>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3262D98F-9307-CEEF-3A6F-6079840A246A}"/>
              </a:ext>
            </a:extLst>
          </p:cNvPr>
          <p:cNvSpPr>
            <a:spLocks noGrp="1"/>
          </p:cNvSpPr>
          <p:nvPr>
            <p:ph type="body" sz="quarter" idx="3"/>
          </p:nvPr>
        </p:nvSpPr>
        <p:spPr/>
        <p:txBody>
          <a:bodyPr/>
          <a:lstStyle/>
          <a:p>
            <a:r>
              <a:t>Die vier Wochen sind wie eine kleine Reise mit vier Stationen. Woche eins bist du der Baumeister und baust deine erste Website oder App, Woche zwei wirst du zum Automatisierer mit deinen ersten Agenten, Woche drei zum Team-Baumeister mit einem ganzen Agenten-Team, und Woche vier zum Stabschef der autonome Agenten steuert. Wenn wir das durchziehen, gehörst du am Ende zu dem einen Prozent das sowas wirklich kann.</a:t>
            </a:r>
          </a:p>
        </p:txBody>
      </p:sp>
      <p:sp>
        <p:nvSpPr>
          <p:cNvPr id="4" name="Slide Number Placeholder 3">
            <a:extLst>
              <a:ext uri="{FF2B5EF4-FFF2-40B4-BE49-F238E27FC236}">
                <a16:creationId xmlns:a16="http://schemas.microsoft.com/office/drawing/2014/main" id="{C4FEBEC3-59C6-DE32-EC21-F8E366D90367}"/>
              </a:ext>
            </a:extLst>
          </p:cNvPr>
          <p:cNvSpPr>
            <a:spLocks noGrp="1"/>
          </p:cNvSpPr>
          <p:nvPr>
            <p:ph type="sldNum" sz="quarter" idx="5"/>
          </p:nvPr>
        </p:nvSpPr>
        <p:spPr/>
      </p:sp>
    </p:spTree>
    <p:extLst>
      <p:ext uri="{BB962C8B-B14F-4D97-AF65-F5344CB8AC3E}">
        <p14:creationId xmlns:p14="http://schemas.microsoft.com/office/powerpoint/2010/main" val="1420928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94197-4DB1-3E22-DBDC-02B2ACF11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AEB6DD-3BE6-DBBB-8606-CF84370EAB0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6C5E6C7-6928-77F5-4880-01B0352087AD}"/>
              </a:ext>
            </a:extLst>
          </p:cNvPr>
          <p:cNvSpPr>
            <a:spLocks noGrp="1"/>
          </p:cNvSpPr>
          <p:nvPr>
            <p:ph type="body" sz="quarter" idx="3"/>
          </p:nvPr>
        </p:nvSpPr>
        <p:spPr/>
        <p:txBody>
          <a:bodyPr/>
          <a:lstStyle/>
          <a:p>
            <a:r>
              <a:t>Der eigentliche Wert dieses Kurses ist nicht das Wissen, das findest du auch online. Der Wert ist die Deadline: du hast jetzt vier Wochen mit festen Terminen, und genau das bringt dich dazu wirklich zu bauen statt nur zuzuschauen. Nennt sich forcing function, und ich hab bei mir selbst gemerkt wie gut das funktioniert.</a:t>
            </a:r>
          </a:p>
        </p:txBody>
      </p:sp>
      <p:sp>
        <p:nvSpPr>
          <p:cNvPr id="4" name="Slide Number Placeholder 3">
            <a:extLst>
              <a:ext uri="{FF2B5EF4-FFF2-40B4-BE49-F238E27FC236}">
                <a16:creationId xmlns:a16="http://schemas.microsoft.com/office/drawing/2014/main" id="{D9007A6A-3C15-AF62-97DD-4F7F22931A0C}"/>
              </a:ext>
            </a:extLst>
          </p:cNvPr>
          <p:cNvSpPr>
            <a:spLocks noGrp="1"/>
          </p:cNvSpPr>
          <p:nvPr>
            <p:ph type="sldNum" sz="quarter" idx="5"/>
          </p:nvPr>
        </p:nvSpPr>
        <p:spPr/>
      </p:sp>
    </p:spTree>
    <p:extLst>
      <p:ext uri="{BB962C8B-B14F-4D97-AF65-F5344CB8AC3E}">
        <p14:creationId xmlns:p14="http://schemas.microsoft.com/office/powerpoint/2010/main" val="2800681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632DD-99A9-AFD0-0AEE-D2F355BF6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0BDF-0971-BE53-B91A-0296E392796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F880BE28-DF35-D7C6-6BC4-17132A615BB0}"/>
              </a:ext>
            </a:extLst>
          </p:cNvPr>
          <p:cNvSpPr>
            <a:spLocks noGrp="1"/>
          </p:cNvSpPr>
          <p:nvPr>
            <p:ph type="body" sz="quarter" idx="3"/>
          </p:nvPr>
        </p:nvSpPr>
        <p:spPr/>
        <p:txBody>
          <a:bodyPr/>
          <a:lstStyle/>
          <a:p>
            <a:r>
              <a:t>So sieht eine normale Woche aus, ungefähr fünf Stunden Aufwand insgesamt. Montags gibt's Video-Content zum Reinschauen, dienstags um 16 Uhr ein lockerer Check-in, den ihr auch verpassen dürft, und freitags um 16 Uhr die Live-Session mit Show and Tell, dazu jede Woche eine Hausaufgabe. Genug Rhythmus damit was passiert, aber kein Stress.</a:t>
            </a:r>
          </a:p>
        </p:txBody>
      </p:sp>
      <p:sp>
        <p:nvSpPr>
          <p:cNvPr id="4" name="Slide Number Placeholder 3">
            <a:extLst>
              <a:ext uri="{FF2B5EF4-FFF2-40B4-BE49-F238E27FC236}">
                <a16:creationId xmlns:a16="http://schemas.microsoft.com/office/drawing/2014/main" id="{3CF7302A-9240-A957-FD43-C3B5862BA5B0}"/>
              </a:ext>
            </a:extLst>
          </p:cNvPr>
          <p:cNvSpPr>
            <a:spLocks noGrp="1"/>
          </p:cNvSpPr>
          <p:nvPr>
            <p:ph type="sldNum" sz="quarter" idx="5"/>
          </p:nvPr>
        </p:nvSpPr>
        <p:spPr/>
      </p:sp>
    </p:spTree>
    <p:extLst>
      <p:ext uri="{BB962C8B-B14F-4D97-AF65-F5344CB8AC3E}">
        <p14:creationId xmlns:p14="http://schemas.microsoft.com/office/powerpoint/2010/main" val="48414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CFD6-82AF-09B7-A9F0-BB1CFE38E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6FC39-D158-7A32-BB1F-71AEC64A7420}"/>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9A06387-B923-8BEB-3444-EB79A68BB183}"/>
              </a:ext>
            </a:extLst>
          </p:cNvPr>
          <p:cNvSpPr>
            <a:spLocks noGrp="1"/>
          </p:cNvSpPr>
          <p:nvPr>
            <p:ph type="body" sz="quarter" idx="3"/>
          </p:nvPr>
        </p:nvSpPr>
        <p:spPr/>
        <p:txBody>
          <a:bodyPr/>
          <a:lstStyle/>
          <a:p>
            <a:r>
              <a:t>Zwischen den Sessions ist unsere WhatsApp-Gruppe der Ort wo der eigentliche Austausch läuft. Fragen stellen, Screenshots teilen, sich gegenseitig helfen wenn was hakt, genau da entsteht der Wert zwischen Freitag und Freitag.</a:t>
            </a:r>
          </a:p>
        </p:txBody>
      </p:sp>
      <p:sp>
        <p:nvSpPr>
          <p:cNvPr id="4" name="Slide Number Placeholder 3">
            <a:extLst>
              <a:ext uri="{FF2B5EF4-FFF2-40B4-BE49-F238E27FC236}">
                <a16:creationId xmlns:a16="http://schemas.microsoft.com/office/drawing/2014/main" id="{52368866-20DD-04A7-6F14-3BB112879635}"/>
              </a:ext>
            </a:extLst>
          </p:cNvPr>
          <p:cNvSpPr>
            <a:spLocks noGrp="1"/>
          </p:cNvSpPr>
          <p:nvPr>
            <p:ph type="sldNum" sz="quarter" idx="5"/>
          </p:nvPr>
        </p:nvSpPr>
        <p:spPr/>
      </p:sp>
    </p:spTree>
    <p:extLst>
      <p:ext uri="{BB962C8B-B14F-4D97-AF65-F5344CB8AC3E}">
        <p14:creationId xmlns:p14="http://schemas.microsoft.com/office/powerpoint/2010/main" val="126372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752A5-545E-C92C-553D-27523407B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EAC63-E84B-A0C4-D055-AFC46315B09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17E19DB2-535E-0D0D-B8E4-25AEBEE480F3}"/>
              </a:ext>
            </a:extLst>
          </p:cNvPr>
          <p:cNvSpPr>
            <a:spLocks noGrp="1"/>
          </p:cNvSpPr>
          <p:nvPr>
            <p:ph type="body" sz="quarter" idx="3"/>
          </p:nvPr>
        </p:nvSpPr>
        <p:spPr/>
        <p:txBody>
          <a:bodyPr/>
          <a:lstStyle/>
          <a:p>
            <a:r>
              <a:t>Kommen wir zu den Werkzeugen mit denen wir arbeiten: Codex, Claude Code, OpenClaw, ein Agenten-Harness und Claude Design. Falls dir die Namen noch nichts sagen, keine Sorge, genau das lernen wir Schritt für Schritt in den nächsten Wochen.</a:t>
            </a:r>
          </a:p>
        </p:txBody>
      </p:sp>
      <p:sp>
        <p:nvSpPr>
          <p:cNvPr id="4" name="Slide Number Placeholder 3">
            <a:extLst>
              <a:ext uri="{FF2B5EF4-FFF2-40B4-BE49-F238E27FC236}">
                <a16:creationId xmlns:a16="http://schemas.microsoft.com/office/drawing/2014/main" id="{72F7E4B2-0219-D865-FD77-BD5D6DA0A19E}"/>
              </a:ext>
            </a:extLst>
          </p:cNvPr>
          <p:cNvSpPr>
            <a:spLocks noGrp="1"/>
          </p:cNvSpPr>
          <p:nvPr>
            <p:ph type="sldNum" sz="quarter" idx="5"/>
          </p:nvPr>
        </p:nvSpPr>
        <p:spPr/>
      </p:sp>
    </p:spTree>
    <p:extLst>
      <p:ext uri="{BB962C8B-B14F-4D97-AF65-F5344CB8AC3E}">
        <p14:creationId xmlns:p14="http://schemas.microsoft.com/office/powerpoint/2010/main" val="167604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6FE40-BBF6-5CED-3A1B-153E460BF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8FC0F4-B5A1-E41D-4C84-49EBE9474BE6}"/>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684CF3F-823C-E950-AC9E-B6E754B40ED1}"/>
              </a:ext>
            </a:extLst>
          </p:cNvPr>
          <p:cNvSpPr>
            <a:spLocks noGrp="1"/>
          </p:cNvSpPr>
          <p:nvPr>
            <p:ph type="body" sz="quarter" idx="3"/>
          </p:nvPr>
        </p:nvSpPr>
        <p:spPr/>
        <p:txBody>
          <a:bodyPr/>
          <a:lstStyle/>
          <a:p>
            <a:r>
              <a:t>Ein kleiner Profi-Tipp bevor wir loslegen: tippt nicht, sprecht. Ich diktiere seit einiger Zeit mit Wispr Flow und das spart mir jeden Tag richtig viel Zeit, probiert das unbedingt selbst aus.</a:t>
            </a:r>
          </a:p>
        </p:txBody>
      </p:sp>
      <p:sp>
        <p:nvSpPr>
          <p:cNvPr id="4" name="Slide Number Placeholder 3">
            <a:extLst>
              <a:ext uri="{FF2B5EF4-FFF2-40B4-BE49-F238E27FC236}">
                <a16:creationId xmlns:a16="http://schemas.microsoft.com/office/drawing/2014/main" id="{A0656CF1-08C0-1F91-83FB-6A4A15B8B1F6}"/>
              </a:ext>
            </a:extLst>
          </p:cNvPr>
          <p:cNvSpPr>
            <a:spLocks noGrp="1"/>
          </p:cNvSpPr>
          <p:nvPr>
            <p:ph type="sldNum" sz="quarter" idx="5"/>
          </p:nvPr>
        </p:nvSpPr>
        <p:spPr/>
      </p:sp>
    </p:spTree>
    <p:extLst>
      <p:ext uri="{BB962C8B-B14F-4D97-AF65-F5344CB8AC3E}">
        <p14:creationId xmlns:p14="http://schemas.microsoft.com/office/powerpoint/2010/main" val="2171702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58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2134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Space Grotesk"/>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Space Grotesk"/>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Space Grotesk"/>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Space Grotesk"/>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6435782"/>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Space Grotesk"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Space Grotesk"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Space Grotesk"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Space Grotesk"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hyperlink" Target="https://calendar.app.google/Vpd3fEw1AE2TYaLf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jpeg"/><Relationship Id="rId4" Type="http://schemas.openxmlformats.org/officeDocument/2006/relationships/image" Target="../media/image7.jp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929"/>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B4D2FF">
              <a:alpha val="5000"/>
            </a:srgbClr>
          </a:solidFill>
          <a:ln/>
        </p:spPr>
        <p:txBody>
          <a:bodyPr/>
          <a:lstStyle/>
          <a:p>
            <a:pPr defTabSz="609630"/>
            <a:endParaRPr lang="en-GB" sz="1200">
              <a:solidFill>
                <a:prstClr val="black"/>
              </a:solidFill>
              <a:latin typeface="Space Grotesk" panose="020F0502020204030204"/>
            </a:endParaRPr>
          </a:p>
        </p:txBody>
      </p:sp>
      <p:sp>
        <p:nvSpPr>
          <p:cNvPr id="3" name="Text 1"/>
          <p:cNvSpPr/>
          <p:nvPr/>
        </p:nvSpPr>
        <p:spPr>
          <a:xfrm>
            <a:off x="609600" y="1490365"/>
            <a:ext cx="11301984" cy="3606800"/>
          </a:xfrm>
          <a:prstGeom prst="rect">
            <a:avLst/>
          </a:prstGeom>
          <a:noFill/>
          <a:ln/>
        </p:spPr>
        <p:txBody>
          <a:bodyPr wrap="square" lIns="16933" tIns="16933" rIns="16933" bIns="16933" rtlCol="0" anchor="t">
            <a:normAutofit/>
          </a:bodyPr>
          <a:lstStyle/>
          <a:p>
            <a:pPr defTabSz="609630">
              <a:lnSpc>
                <a:spcPct val="94000"/>
              </a:lnSpc>
            </a:pPr>
            <a:r>
              <a:rPr lang="en-US" sz="10001" kern="0" spc="-550" dirty="0">
                <a:solidFill>
                  <a:srgbClr val="E6F0FF"/>
                </a:solidFill>
                <a:latin typeface="Space Grotesk" pitchFamily="34" charset="0"/>
                <a:ea typeface="Space Grotesk" pitchFamily="34" charset="-122"/>
                <a:cs typeface="Space Grotesk" pitchFamily="34" charset="-120"/>
              </a:rPr>
              <a:t>AI AGENT BUILDER </a:t>
            </a:r>
            <a:r>
              <a:rPr lang="en-US" sz="10001" kern="0" spc="-550" dirty="0">
                <a:solidFill>
                  <a:srgbClr val="E8763A"/>
                </a:solidFill>
                <a:latin typeface="Space Grotesk" pitchFamily="34" charset="0"/>
                <a:ea typeface="Space Grotesk" pitchFamily="34" charset="-122"/>
                <a:cs typeface="Space Grotesk" pitchFamily="34" charset="-120"/>
              </a:rPr>
              <a:t>ACADEMY.</a:t>
            </a:r>
            <a:endParaRPr lang="en-US" sz="10001" dirty="0">
              <a:solidFill>
                <a:prstClr val="black"/>
              </a:solidFill>
              <a:latin typeface="Space Grotesk" panose="020F0502020204030204"/>
            </a:endParaRPr>
          </a:p>
        </p:txBody>
      </p:sp>
      <p:sp>
        <p:nvSpPr>
          <p:cNvPr id="4" name="Text 2"/>
          <p:cNvSpPr/>
          <p:nvPr/>
        </p:nvSpPr>
        <p:spPr>
          <a:xfrm>
            <a:off x="609600" y="4741564"/>
            <a:ext cx="4709160" cy="1207543"/>
          </a:xfrm>
          <a:prstGeom prst="rect">
            <a:avLst/>
          </a:prstGeom>
          <a:noFill/>
          <a:ln/>
        </p:spPr>
        <p:txBody>
          <a:bodyPr wrap="square" lIns="16933" tIns="16933" rIns="16933" bIns="16933" rtlCol="0" anchor="t">
            <a:normAutofit/>
          </a:bodyPr>
          <a:lstStyle/>
          <a:p>
            <a:pPr defTabSz="609630">
              <a:lnSpc>
                <a:spcPct val="145000"/>
              </a:lnSpc>
            </a:pPr>
            <a:r>
              <a:rPr lang="en-US" sz="1600" kern="0" spc="-12" dirty="0">
                <a:solidFill>
                  <a:srgbClr val="E6F0FF"/>
                </a:solidFill>
                <a:latin typeface="Space Grotesk" pitchFamily="34" charset="0"/>
                <a:ea typeface="Space Grotesk" pitchFamily="34" charset="-122"/>
                <a:cs typeface="Space Grotesk" pitchFamily="34" charset="-120"/>
              </a:rPr>
              <a:t>August 2026</a:t>
            </a:r>
          </a:p>
          <a:p>
            <a:pPr defTabSz="609630">
              <a:lnSpc>
                <a:spcPct val="145000"/>
              </a:lnSpc>
            </a:pPr>
            <a:r>
              <a:rPr lang="en-US" sz="1600" kern="0" spc="-12" dirty="0">
                <a:solidFill>
                  <a:srgbClr val="E6F0FF"/>
                </a:solidFill>
                <a:latin typeface="Space Grotesk" pitchFamily="34" charset="0"/>
                <a:cs typeface="Space Grotesk" pitchFamily="34" charset="-120"/>
              </a:rPr>
              <a:t>Woche 1: Intro</a:t>
            </a:r>
            <a:endParaRPr lang="en-US" sz="1600" dirty="0">
              <a:solidFill>
                <a:prstClr val="black"/>
              </a:solidFill>
              <a:latin typeface="Space Grotesk"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54292-E778-75DD-188D-4153D5CBD1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E65351-CD32-6A38-04D6-E7707BA9131E}"/>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A6D7DA94-E386-138D-4421-13E044EB07C1}"/>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Profi-Tipp: nicht tippen, sprechen</a:t>
            </a:r>
            <a:endParaRPr sz="2800" b="1" i="0">
              <a:solidFill>
                <a:srgbClr val="0E2841"/>
              </a:solidFill>
              <a:latin typeface="Aptos Display"/>
            </a:endParaRPr>
          </a:p>
        </p:txBody>
      </p:sp>
      <p:sp>
        <p:nvSpPr>
          <p:cNvPr id="4" name="Rounded Rectangle 3"/>
          <p:cNvSpPr/>
          <p:nvPr/>
        </p:nvSpPr>
        <p:spPr>
          <a:xfrm>
            <a:off x="2822295" y="1298448"/>
            <a:ext cx="6547104" cy="4864607"/>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sp>
        <p:nvSpPr>
          <p:cNvPr id="5" name="Oval 4"/>
          <p:cNvSpPr/>
          <p:nvPr/>
        </p:nvSpPr>
        <p:spPr>
          <a:xfrm>
            <a:off x="3005175" y="1417319"/>
            <a:ext cx="109728" cy="109728"/>
          </a:xfrm>
          <a:prstGeom prst="ellipse">
            <a:avLst/>
          </a:prstGeom>
          <a:solidFill>
            <a:srgbClr val="E95E4C"/>
          </a:solidFill>
          <a:ln>
            <a:noFill/>
          </a:ln>
          <a:effectLst/>
        </p:spPr>
        <p:txBody>
          <a:bodyPr rtlCol="0" anchor="ctr"/>
          <a:lstStyle/>
          <a:p>
            <a:pPr algn="ctr"/>
          </a:p>
        </p:txBody>
      </p:sp>
      <p:sp>
        <p:nvSpPr>
          <p:cNvPr id="6" name="Oval 5"/>
          <p:cNvSpPr/>
          <p:nvPr/>
        </p:nvSpPr>
        <p:spPr>
          <a:xfrm>
            <a:off x="3206343" y="1417319"/>
            <a:ext cx="109728" cy="109728"/>
          </a:xfrm>
          <a:prstGeom prst="ellipse">
            <a:avLst/>
          </a:prstGeom>
          <a:solidFill>
            <a:srgbClr val="D6D0C7"/>
          </a:solidFill>
          <a:ln>
            <a:noFill/>
          </a:ln>
          <a:effectLst/>
        </p:spPr>
        <p:txBody>
          <a:bodyPr rtlCol="0" anchor="ctr"/>
          <a:lstStyle/>
          <a:p>
            <a:pPr algn="ctr"/>
          </a:p>
        </p:txBody>
      </p:sp>
      <p:sp>
        <p:nvSpPr>
          <p:cNvPr id="7" name="Oval 6"/>
          <p:cNvSpPr/>
          <p:nvPr/>
        </p:nvSpPr>
        <p:spPr>
          <a:xfrm>
            <a:off x="3407511" y="1417319"/>
            <a:ext cx="109728" cy="109728"/>
          </a:xfrm>
          <a:prstGeom prst="ellipse">
            <a:avLst/>
          </a:prstGeom>
          <a:solidFill>
            <a:srgbClr val="D6D0C7"/>
          </a:solidFill>
          <a:ln>
            <a:noFill/>
          </a:ln>
          <a:effectLst/>
        </p:spPr>
        <p:txBody>
          <a:bodyPr rtlCol="0" anchor="ctr"/>
          <a:lstStyle/>
          <a:p>
            <a:pPr algn="ctr"/>
          </a:p>
        </p:txBody>
      </p:sp>
      <p:pic>
        <p:nvPicPr>
          <p:cNvPr id="8" name="Picture 7" descr="image.png"/>
          <p:cNvPicPr>
            <a:picLocks noChangeAspect="1"/>
          </p:cNvPicPr>
          <p:nvPr/>
        </p:nvPicPr>
        <p:blipFill>
          <a:blip r:embed="rId3"/>
          <a:stretch>
            <a:fillRect/>
          </a:stretch>
        </p:blipFill>
        <p:spPr>
          <a:xfrm>
            <a:off x="2941167" y="1609344"/>
            <a:ext cx="6309360" cy="4434840"/>
          </a:xfrm>
          <a:prstGeom prst="rect">
            <a:avLst/>
          </a:prstGeom>
        </p:spPr>
      </p:pic>
      <p:sp>
        <p:nvSpPr>
          <p:cNvPr id="9" name="TextBox 8"/>
          <p:cNvSpPr txBox="1"/>
          <p:nvPr/>
        </p:nvSpPr>
        <p:spPr>
          <a:xfrm>
            <a:off x="2822295" y="6254495"/>
            <a:ext cx="6547104" cy="310896"/>
          </a:xfrm>
          <a:prstGeom prst="rect">
            <a:avLst/>
          </a:prstGeom>
          <a:noFill/>
        </p:spPr>
        <p:txBody>
          <a:bodyPr wrap="square" lIns="0" rIns="0" tIns="0" bIns="0" anchor="t">
            <a:spAutoFit/>
          </a:bodyPr>
          <a:lstStyle/>
          <a:p>
            <a:pPr algn="ctr"/>
            <a:r>
              <a:rPr sz="1300" b="1">
                <a:solidFill>
                  <a:srgbClr val="E95E4C"/>
                </a:solidFill>
                <a:latin typeface="Space Grotesk"/>
              </a:rPr>
              <a:t>wisprflow.ai</a:t>
            </a:r>
          </a:p>
        </p:txBody>
      </p:sp>
    </p:spTree>
    <p:extLst>
      <p:ext uri="{BB962C8B-B14F-4D97-AF65-F5344CB8AC3E}">
        <p14:creationId xmlns:p14="http://schemas.microsoft.com/office/powerpoint/2010/main" val="2608615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24557-782D-46C5-26EA-5B53893EB54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50C590-F483-C323-5924-6A86BADCFBB2}"/>
              </a:ext>
            </a:extLst>
          </p:cNvPr>
          <p:cNvSpPr txBox="1"/>
          <p:nvPr/>
        </p:nvSpPr>
        <p:spPr>
          <a:xfrm>
            <a:off x="548640" y="274320"/>
            <a:ext cx="11091672" cy="169277"/>
          </a:xfrm>
          <a:prstGeom prst="rect">
            <a:avLst/>
          </a:prstGeom>
          <a:noFill/>
        </p:spPr>
        <p:txBody>
          <a:bodyPr wrap="square" lIns="0" tIns="0" rIns="0" bIns="0" anchor="t">
            <a:spAutoFit/>
          </a:bodyPr>
          <a:lstStyle/>
          <a:p>
            <a:r>
              <a:rPr lang="en-GB" sz="1100" b="1">
                <a:solidFill>
                  <a:srgbClr val="E95E4C"/>
                </a:solidFill>
                <a:latin typeface="Space Grotesk"/>
              </a:rPr>
              <a:t>AI AGENT BUILDER ACADEMY · AUGUST 2026</a:t>
            </a:r>
          </a:p>
        </p:txBody>
      </p:sp>
      <p:sp>
        <p:nvSpPr>
          <p:cNvPr id="3" name="TextBox 2">
            <a:extLst>
              <a:ext uri="{FF2B5EF4-FFF2-40B4-BE49-F238E27FC236}">
                <a16:creationId xmlns:a16="http://schemas.microsoft.com/office/drawing/2014/main" id="{6F9F0919-54FF-2F17-BBD5-998A7A7AE901}"/>
              </a:ext>
            </a:extLst>
          </p:cNvPr>
          <p:cNvSpPr txBox="1"/>
          <p:nvPr/>
        </p:nvSpPr>
        <p:spPr>
          <a:xfrm>
            <a:off x="548640" y="548640"/>
            <a:ext cx="11091672" cy="430887"/>
          </a:xfrm>
          <a:prstGeom prst="rect">
            <a:avLst/>
          </a:prstGeom>
          <a:noFill/>
        </p:spPr>
        <p:txBody>
          <a:bodyPr wrap="square" lIns="0" tIns="0" rIns="0" bIns="0" anchor="t">
            <a:spAutoFit/>
          </a:bodyPr>
          <a:lstStyle/>
          <a:p>
            <a:r>
              <a:rPr lang="en-GB" sz="2800" b="1">
                <a:solidFill>
                  <a:srgbClr val="0E2841"/>
                </a:solidFill>
                <a:latin typeface="Aptos Display"/>
              </a:rPr>
              <a:t>IRL 🍻</a:t>
            </a:r>
            <a:endParaRPr sz="2800" b="1" i="0">
              <a:solidFill>
                <a:srgbClr val="0E2841"/>
              </a:solidFill>
              <a:latin typeface="Aptos Display"/>
            </a:endParaRPr>
          </a:p>
        </p:txBody>
      </p:sp>
      <p:sp>
        <p:nvSpPr>
          <p:cNvPr id="4" name="Rounded Rectangle 3"/>
          <p:cNvSpPr/>
          <p:nvPr/>
        </p:nvSpPr>
        <p:spPr>
          <a:xfrm>
            <a:off x="1615287" y="2240280"/>
            <a:ext cx="4206240" cy="26974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sp>
        <p:nvSpPr>
          <p:cNvPr id="5" name="Oval 4"/>
          <p:cNvSpPr/>
          <p:nvPr/>
        </p:nvSpPr>
        <p:spPr>
          <a:xfrm>
            <a:off x="3334359" y="2624328"/>
            <a:ext cx="768096" cy="768096"/>
          </a:xfrm>
          <a:prstGeom prst="ellipse">
            <a:avLst/>
          </a:prstGeom>
          <a:solidFill>
            <a:srgbClr val="E95E4C"/>
          </a:solidFill>
          <a:ln>
            <a:noFill/>
          </a:ln>
          <a:effectLst/>
        </p:spPr>
        <p:txBody>
          <a:bodyPr rtlCol="0" anchor="ctr"/>
          <a:lstStyle/>
          <a:p>
            <a:pPr algn="ctr"/>
          </a:p>
        </p:txBody>
      </p:sp>
      <p:sp>
        <p:nvSpPr>
          <p:cNvPr id="6" name="TextBox 5"/>
          <p:cNvSpPr txBox="1"/>
          <p:nvPr/>
        </p:nvSpPr>
        <p:spPr>
          <a:xfrm>
            <a:off x="3334359" y="2624328"/>
            <a:ext cx="768096" cy="768096"/>
          </a:xfrm>
          <a:prstGeom prst="rect">
            <a:avLst/>
          </a:prstGeom>
          <a:noFill/>
        </p:spPr>
        <p:txBody>
          <a:bodyPr wrap="none" lIns="0" rIns="0" tIns="0" bIns="0" anchor="ctr">
            <a:spAutoFit/>
          </a:bodyPr>
          <a:lstStyle/>
          <a:p>
            <a:pPr algn="ctr"/>
            <a:r>
              <a:rPr sz="3000" b="1">
                <a:solidFill>
                  <a:srgbClr val="FFFFFF"/>
                </a:solidFill>
                <a:latin typeface="Aptos Display"/>
              </a:rPr>
              <a:t>L</a:t>
            </a:r>
          </a:p>
        </p:txBody>
      </p:sp>
      <p:sp>
        <p:nvSpPr>
          <p:cNvPr id="7" name="TextBox 6"/>
          <p:cNvSpPr txBox="1"/>
          <p:nvPr/>
        </p:nvSpPr>
        <p:spPr>
          <a:xfrm>
            <a:off x="1798167" y="3538728"/>
            <a:ext cx="3840479" cy="566928"/>
          </a:xfrm>
          <a:prstGeom prst="rect">
            <a:avLst/>
          </a:prstGeom>
          <a:noFill/>
        </p:spPr>
        <p:txBody>
          <a:bodyPr wrap="none" lIns="0" rIns="0" tIns="0" bIns="0" anchor="ctr">
            <a:spAutoFit/>
          </a:bodyPr>
          <a:lstStyle/>
          <a:p>
            <a:pPr algn="ctr"/>
            <a:r>
              <a:rPr sz="3000" b="1">
                <a:solidFill>
                  <a:srgbClr val="0E2841"/>
                </a:solidFill>
                <a:latin typeface="Aptos Display"/>
              </a:rPr>
              <a:t>London</a:t>
            </a:r>
          </a:p>
        </p:txBody>
      </p:sp>
      <p:sp>
        <p:nvSpPr>
          <p:cNvPr id="8" name="TextBox 7"/>
          <p:cNvSpPr txBox="1"/>
          <p:nvPr/>
        </p:nvSpPr>
        <p:spPr>
          <a:xfrm>
            <a:off x="1798167" y="4123944"/>
            <a:ext cx="3840479" cy="457200"/>
          </a:xfrm>
          <a:prstGeom prst="rect">
            <a:avLst/>
          </a:prstGeom>
          <a:noFill/>
        </p:spPr>
        <p:txBody>
          <a:bodyPr wrap="none" lIns="0" rIns="0" tIns="0" bIns="0" anchor="ctr">
            <a:spAutoFit/>
          </a:bodyPr>
          <a:lstStyle/>
          <a:p>
            <a:pPr algn="ctr"/>
            <a:r>
              <a:rPr sz="1800" b="0">
                <a:solidFill>
                  <a:srgbClr val="5A6370"/>
                </a:solidFill>
                <a:latin typeface="Space Grotesk"/>
              </a:rPr>
              <a:t>9. Juli</a:t>
            </a:r>
          </a:p>
        </p:txBody>
      </p:sp>
      <p:sp>
        <p:nvSpPr>
          <p:cNvPr id="9" name="Rounded Rectangle 8"/>
          <p:cNvSpPr/>
          <p:nvPr/>
        </p:nvSpPr>
        <p:spPr>
          <a:xfrm>
            <a:off x="6370167" y="2240280"/>
            <a:ext cx="4206240" cy="26974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sp>
        <p:nvSpPr>
          <p:cNvPr id="10" name="Oval 9"/>
          <p:cNvSpPr/>
          <p:nvPr/>
        </p:nvSpPr>
        <p:spPr>
          <a:xfrm>
            <a:off x="8089239" y="2624328"/>
            <a:ext cx="768096" cy="768096"/>
          </a:xfrm>
          <a:prstGeom prst="ellipse">
            <a:avLst/>
          </a:prstGeom>
          <a:solidFill>
            <a:srgbClr val="E95E4C"/>
          </a:solidFill>
          <a:ln>
            <a:noFill/>
          </a:ln>
          <a:effectLst/>
        </p:spPr>
        <p:txBody>
          <a:bodyPr rtlCol="0" anchor="ctr"/>
          <a:lstStyle/>
          <a:p>
            <a:pPr algn="ctr"/>
          </a:p>
        </p:txBody>
      </p:sp>
      <p:sp>
        <p:nvSpPr>
          <p:cNvPr id="11" name="TextBox 10"/>
          <p:cNvSpPr txBox="1"/>
          <p:nvPr/>
        </p:nvSpPr>
        <p:spPr>
          <a:xfrm>
            <a:off x="8089239" y="2624328"/>
            <a:ext cx="768096" cy="768096"/>
          </a:xfrm>
          <a:prstGeom prst="rect">
            <a:avLst/>
          </a:prstGeom>
          <a:noFill/>
        </p:spPr>
        <p:txBody>
          <a:bodyPr wrap="none" lIns="0" rIns="0" tIns="0" bIns="0" anchor="ctr">
            <a:spAutoFit/>
          </a:bodyPr>
          <a:lstStyle/>
          <a:p>
            <a:pPr algn="ctr"/>
            <a:r>
              <a:rPr sz="3000" b="1">
                <a:solidFill>
                  <a:srgbClr val="FFFFFF"/>
                </a:solidFill>
                <a:latin typeface="Aptos Display"/>
              </a:rPr>
              <a:t>A</a:t>
            </a:r>
          </a:p>
        </p:txBody>
      </p:sp>
      <p:sp>
        <p:nvSpPr>
          <p:cNvPr id="12" name="TextBox 11"/>
          <p:cNvSpPr txBox="1"/>
          <p:nvPr/>
        </p:nvSpPr>
        <p:spPr>
          <a:xfrm>
            <a:off x="6553047" y="3538728"/>
            <a:ext cx="3840479" cy="566928"/>
          </a:xfrm>
          <a:prstGeom prst="rect">
            <a:avLst/>
          </a:prstGeom>
          <a:noFill/>
        </p:spPr>
        <p:txBody>
          <a:bodyPr wrap="none" lIns="0" rIns="0" tIns="0" bIns="0" anchor="ctr">
            <a:spAutoFit/>
          </a:bodyPr>
          <a:lstStyle/>
          <a:p>
            <a:pPr algn="ctr"/>
            <a:r>
              <a:rPr sz="3000" b="1">
                <a:solidFill>
                  <a:srgbClr val="0E2841"/>
                </a:solidFill>
                <a:latin typeface="Aptos Display"/>
              </a:rPr>
              <a:t>Amsterdam</a:t>
            </a:r>
          </a:p>
        </p:txBody>
      </p:sp>
      <p:sp>
        <p:nvSpPr>
          <p:cNvPr id="13" name="TextBox 12"/>
          <p:cNvSpPr txBox="1"/>
          <p:nvPr/>
        </p:nvSpPr>
        <p:spPr>
          <a:xfrm>
            <a:off x="6553047" y="4123944"/>
            <a:ext cx="3840479" cy="457200"/>
          </a:xfrm>
          <a:prstGeom prst="rect">
            <a:avLst/>
          </a:prstGeom>
          <a:noFill/>
        </p:spPr>
        <p:txBody>
          <a:bodyPr wrap="none" lIns="0" rIns="0" tIns="0" bIns="0" anchor="ctr">
            <a:spAutoFit/>
          </a:bodyPr>
          <a:lstStyle/>
          <a:p>
            <a:pPr algn="ctr"/>
            <a:r>
              <a:rPr sz="1800" b="0">
                <a:solidFill>
                  <a:srgbClr val="5A6370"/>
                </a:solidFill>
                <a:latin typeface="Space Grotesk"/>
              </a:rPr>
              <a:t>16. Juli</a:t>
            </a:r>
          </a:p>
        </p:txBody>
      </p:sp>
    </p:spTree>
    <p:extLst>
      <p:ext uri="{BB962C8B-B14F-4D97-AF65-F5344CB8AC3E}">
        <p14:creationId xmlns:p14="http://schemas.microsoft.com/office/powerpoint/2010/main" val="2774310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Teilnehmer</a:t>
            </a:r>
            <a:endParaRPr sz="2800" b="1" i="0">
              <a:solidFill>
                <a:srgbClr val="0E2841"/>
              </a:solidFill>
              <a:latin typeface="Aptos Display"/>
            </a:endParaRPr>
          </a:p>
        </p:txBody>
      </p:sp>
      <p:sp>
        <p:nvSpPr>
          <p:cNvPr id="4" name="TextBox 3"/>
          <p:cNvSpPr txBox="1"/>
          <p:nvPr/>
        </p:nvSpPr>
        <p:spPr>
          <a:xfrm>
            <a:off x="609600" y="1053193"/>
            <a:ext cx="8926286" cy="244929"/>
          </a:xfrm>
          <a:prstGeom prst="rect">
            <a:avLst/>
          </a:prstGeom>
          <a:noFill/>
        </p:spPr>
        <p:txBody>
          <a:bodyPr wrap="none" lIns="0" tIns="0" rIns="0" bIns="0" anchor="ctr">
            <a:spAutoFit/>
          </a:bodyPr>
          <a:lstStyle/>
          <a:p>
            <a:pPr algn="l"/>
            <a:r>
              <a:rPr sz="1285" b="0">
                <a:solidFill>
                  <a:srgbClr val="6B7785"/>
                </a:solidFill>
                <a:latin typeface="Space Grotesk"/>
              </a:rPr>
              <a:t>37 Teilnehmer · 24 Unternehmen · 4 Kontinente, Schwerpunkt aber klar Europa.</a:t>
            </a:r>
          </a:p>
        </p:txBody>
      </p:sp>
      <p:pic>
        <p:nvPicPr>
          <p:cNvPr id="5" name="Picture 4" descr="world_land.png"/>
          <p:cNvPicPr>
            <a:picLocks noChangeAspect="1"/>
          </p:cNvPicPr>
          <p:nvPr/>
        </p:nvPicPr>
        <p:blipFill>
          <a:blip r:embed="rId3"/>
          <a:stretch>
            <a:fillRect/>
          </a:stretch>
        </p:blipFill>
        <p:spPr>
          <a:xfrm>
            <a:off x="195943" y="1632857"/>
            <a:ext cx="7620000" cy="3810000"/>
          </a:xfrm>
          <a:prstGeom prst="rect">
            <a:avLst/>
          </a:prstGeom>
        </p:spPr>
      </p:pic>
      <p:cxnSp>
        <p:nvCxnSpPr>
          <p:cNvPr id="6" name="Connector 5"/>
          <p:cNvCxnSpPr/>
          <p:nvPr/>
        </p:nvCxnSpPr>
        <p:spPr>
          <a:xfrm>
            <a:off x="4111453" y="2551775"/>
            <a:ext cx="4118147" cy="713939"/>
          </a:xfrm>
          <a:prstGeom prst="line">
            <a:avLst/>
          </a:prstGeom>
          <a:ln w="16510">
            <a:solidFill>
              <a:srgbClr val="E95E4C"/>
            </a:solidFill>
            <a:prstDash val="dash"/>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2553244" y="2354907"/>
            <a:ext cx="185057" cy="185057"/>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3430" y="2308642"/>
            <a:ext cx="1741714" cy="277586"/>
          </a:xfrm>
          <a:prstGeom prst="rect">
            <a:avLst/>
          </a:prstGeom>
          <a:noFill/>
        </p:spPr>
        <p:txBody>
          <a:bodyPr wrap="none" lIns="0" tIns="0" rIns="0" bIns="0" anchor="ctr">
            <a:spAutoFit/>
          </a:bodyPr>
          <a:lstStyle/>
          <a:p>
            <a:pPr algn="r"/>
            <a:r>
              <a:rPr sz="1457" b="1">
                <a:solidFill>
                  <a:srgbClr val="0E2841"/>
                </a:solidFill>
                <a:latin typeface="Space Grotesk"/>
              </a:rPr>
              <a:t>New York</a:t>
            </a:r>
          </a:p>
        </p:txBody>
      </p:sp>
      <p:sp>
        <p:nvSpPr>
          <p:cNvPr id="9" name="Oval 8"/>
          <p:cNvSpPr/>
          <p:nvPr/>
        </p:nvSpPr>
        <p:spPr>
          <a:xfrm>
            <a:off x="5012218" y="2750385"/>
            <a:ext cx="185057" cy="185057"/>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235375" y="2704120"/>
            <a:ext cx="1741714" cy="277586"/>
          </a:xfrm>
          <a:prstGeom prst="rect">
            <a:avLst/>
          </a:prstGeom>
          <a:noFill/>
        </p:spPr>
        <p:txBody>
          <a:bodyPr wrap="none" lIns="0" tIns="0" rIns="0" bIns="0" anchor="ctr">
            <a:spAutoFit/>
          </a:bodyPr>
          <a:lstStyle/>
          <a:p>
            <a:pPr algn="l"/>
            <a:r>
              <a:rPr sz="1457" b="1">
                <a:solidFill>
                  <a:srgbClr val="0E2841"/>
                </a:solidFill>
                <a:latin typeface="Space Grotesk"/>
              </a:rPr>
              <a:t>Dubai</a:t>
            </a:r>
          </a:p>
        </p:txBody>
      </p:sp>
      <p:sp>
        <p:nvSpPr>
          <p:cNvPr id="11" name="Oval 10"/>
          <p:cNvSpPr/>
          <p:nvPr/>
        </p:nvSpPr>
        <p:spPr>
          <a:xfrm>
            <a:off x="2325406" y="3782133"/>
            <a:ext cx="185057" cy="185057"/>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547078" y="3953583"/>
            <a:ext cx="1741714" cy="277586"/>
          </a:xfrm>
          <a:prstGeom prst="rect">
            <a:avLst/>
          </a:prstGeom>
          <a:noFill/>
        </p:spPr>
        <p:txBody>
          <a:bodyPr wrap="none" lIns="0" tIns="0" rIns="0" bIns="0" anchor="ctr">
            <a:spAutoFit/>
          </a:bodyPr>
          <a:lstStyle/>
          <a:p>
            <a:pPr algn="ctr"/>
            <a:r>
              <a:rPr sz="1457" b="1">
                <a:solidFill>
                  <a:srgbClr val="0E2841"/>
                </a:solidFill>
                <a:latin typeface="Space Grotesk"/>
              </a:rPr>
              <a:t>Lima</a:t>
            </a:r>
          </a:p>
        </p:txBody>
      </p:sp>
      <p:sp>
        <p:nvSpPr>
          <p:cNvPr id="13" name="Oval 12"/>
          <p:cNvSpPr/>
          <p:nvPr/>
        </p:nvSpPr>
        <p:spPr>
          <a:xfrm>
            <a:off x="3806653" y="2029260"/>
            <a:ext cx="478971" cy="478971"/>
          </a:xfrm>
          <a:prstGeom prst="ellipse">
            <a:avLst/>
          </a:prstGeom>
          <a:noFill/>
          <a:ln w="25400">
            <a:solidFill>
              <a:srgbClr val="E95E4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Oval 13"/>
          <p:cNvSpPr/>
          <p:nvPr/>
        </p:nvSpPr>
        <p:spPr>
          <a:xfrm>
            <a:off x="3904624" y="2127232"/>
            <a:ext cx="283029" cy="283029"/>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3828424" y="2154446"/>
            <a:ext cx="435429" cy="228600"/>
          </a:xfrm>
          <a:prstGeom prst="rect">
            <a:avLst/>
          </a:prstGeom>
          <a:noFill/>
        </p:spPr>
        <p:txBody>
          <a:bodyPr wrap="none" lIns="0" tIns="0" rIns="0" bIns="0" anchor="ctr">
            <a:spAutoFit/>
          </a:bodyPr>
          <a:lstStyle/>
          <a:p>
            <a:pPr algn="ctr"/>
            <a:r>
              <a:rPr sz="1200" b="1">
                <a:solidFill>
                  <a:srgbClr val="FFFFFF"/>
                </a:solidFill>
                <a:latin typeface="Space Grotesk"/>
              </a:rPr>
              <a:t>34</a:t>
            </a:r>
          </a:p>
        </p:txBody>
      </p:sp>
      <p:sp>
        <p:nvSpPr>
          <p:cNvPr id="16" name="TextBox 15"/>
          <p:cNvSpPr txBox="1"/>
          <p:nvPr/>
        </p:nvSpPr>
        <p:spPr>
          <a:xfrm>
            <a:off x="4372710" y="2034703"/>
            <a:ext cx="1741714" cy="293914"/>
          </a:xfrm>
          <a:prstGeom prst="rect">
            <a:avLst/>
          </a:prstGeom>
          <a:noFill/>
        </p:spPr>
        <p:txBody>
          <a:bodyPr wrap="none" lIns="0" tIns="0" rIns="0" bIns="0" anchor="ctr">
            <a:spAutoFit/>
          </a:bodyPr>
          <a:lstStyle/>
          <a:p>
            <a:pPr algn="l"/>
            <a:r>
              <a:rPr sz="1542" b="1">
                <a:solidFill>
                  <a:srgbClr val="0E2841"/>
                </a:solidFill>
                <a:latin typeface="Space Grotesk"/>
              </a:rPr>
              <a:t>Europa</a:t>
            </a:r>
          </a:p>
        </p:txBody>
      </p:sp>
      <p:sp>
        <p:nvSpPr>
          <p:cNvPr id="17" name="TextBox 16"/>
          <p:cNvSpPr txBox="1"/>
          <p:nvPr/>
        </p:nvSpPr>
        <p:spPr>
          <a:xfrm>
            <a:off x="4372710" y="2275550"/>
            <a:ext cx="1741714" cy="204107"/>
          </a:xfrm>
          <a:prstGeom prst="rect">
            <a:avLst/>
          </a:prstGeom>
          <a:noFill/>
        </p:spPr>
        <p:txBody>
          <a:bodyPr wrap="none" lIns="0" tIns="0" rIns="0" bIns="0" anchor="ctr">
            <a:spAutoFit/>
          </a:bodyPr>
          <a:lstStyle/>
          <a:p>
            <a:pPr algn="l"/>
            <a:r>
              <a:rPr sz="1071" b="0">
                <a:solidFill>
                  <a:srgbClr val="3A4A5A"/>
                </a:solidFill>
                <a:latin typeface="Space Grotesk"/>
              </a:rPr>
              <a:t>4 Städte</a:t>
            </a:r>
          </a:p>
        </p:txBody>
      </p:sp>
      <p:sp>
        <p:nvSpPr>
          <p:cNvPr id="18" name="Oval 17"/>
          <p:cNvSpPr/>
          <p:nvPr/>
        </p:nvSpPr>
        <p:spPr>
          <a:xfrm>
            <a:off x="8229600" y="1589314"/>
            <a:ext cx="3352800" cy="335280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9" name="Picture 18" descr="europe_circ.png"/>
          <p:cNvPicPr>
            <a:picLocks noChangeAspect="1"/>
          </p:cNvPicPr>
          <p:nvPr/>
        </p:nvPicPr>
        <p:blipFill>
          <a:blip r:embed="rId4"/>
          <a:stretch>
            <a:fillRect/>
          </a:stretch>
        </p:blipFill>
        <p:spPr>
          <a:xfrm>
            <a:off x="8273143" y="1632857"/>
            <a:ext cx="3265714" cy="3265714"/>
          </a:xfrm>
          <a:prstGeom prst="rect">
            <a:avLst/>
          </a:prstGeom>
        </p:spPr>
      </p:pic>
      <p:sp>
        <p:nvSpPr>
          <p:cNvPr id="20" name="Oval 19"/>
          <p:cNvSpPr/>
          <p:nvPr/>
        </p:nvSpPr>
        <p:spPr>
          <a:xfrm>
            <a:off x="8273143" y="1632857"/>
            <a:ext cx="3265714" cy="3265714"/>
          </a:xfrm>
          <a:prstGeom prst="ellipse">
            <a:avLst/>
          </a:prstGeom>
          <a:noFill/>
          <a:ln w="12700">
            <a:solidFill>
              <a:srgbClr val="C9D3D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9229315" y="1962154"/>
            <a:ext cx="511384" cy="511384"/>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196658" y="2035665"/>
            <a:ext cx="576698" cy="364361"/>
          </a:xfrm>
          <a:prstGeom prst="rect">
            <a:avLst/>
          </a:prstGeom>
          <a:noFill/>
        </p:spPr>
        <p:txBody>
          <a:bodyPr wrap="none" lIns="0" tIns="0" rIns="0" bIns="0" anchor="ctr">
            <a:spAutoFit/>
          </a:bodyPr>
          <a:lstStyle/>
          <a:p>
            <a:pPr algn="ctr"/>
            <a:r>
              <a:rPr sz="1912" b="1">
                <a:solidFill>
                  <a:srgbClr val="FFFFFF"/>
                </a:solidFill>
                <a:latin typeface="Space Grotesk"/>
              </a:rPr>
              <a:t>20</a:t>
            </a:r>
          </a:p>
        </p:txBody>
      </p:sp>
      <p:sp>
        <p:nvSpPr>
          <p:cNvPr id="23" name="TextBox 22"/>
          <p:cNvSpPr txBox="1"/>
          <p:nvPr/>
        </p:nvSpPr>
        <p:spPr>
          <a:xfrm>
            <a:off x="7531143" y="2095382"/>
            <a:ext cx="1632857" cy="244929"/>
          </a:xfrm>
          <a:prstGeom prst="rect">
            <a:avLst/>
          </a:prstGeom>
          <a:noFill/>
        </p:spPr>
        <p:txBody>
          <a:bodyPr wrap="none" lIns="0" tIns="0" rIns="0" bIns="0" anchor="ctr">
            <a:spAutoFit/>
          </a:bodyPr>
          <a:lstStyle/>
          <a:p>
            <a:pPr algn="r"/>
            <a:r>
              <a:rPr sz="1285" b="1">
                <a:solidFill>
                  <a:srgbClr val="0E2841"/>
                </a:solidFill>
                <a:latin typeface="Space Grotesk"/>
              </a:rPr>
              <a:t>London</a:t>
            </a:r>
          </a:p>
        </p:txBody>
      </p:sp>
      <p:sp>
        <p:nvSpPr>
          <p:cNvPr id="24" name="Oval 23"/>
          <p:cNvSpPr/>
          <p:nvPr/>
        </p:nvSpPr>
        <p:spPr>
          <a:xfrm>
            <a:off x="10099176" y="1790536"/>
            <a:ext cx="403099" cy="403099"/>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10066519" y="1848482"/>
            <a:ext cx="468413" cy="287208"/>
          </a:xfrm>
          <a:prstGeom prst="rect">
            <a:avLst/>
          </a:prstGeom>
          <a:noFill/>
        </p:spPr>
        <p:txBody>
          <a:bodyPr wrap="none" lIns="0" tIns="0" rIns="0" bIns="0" anchor="ctr">
            <a:spAutoFit/>
          </a:bodyPr>
          <a:lstStyle/>
          <a:p>
            <a:pPr algn="ctr"/>
            <a:r>
              <a:rPr sz="1507" b="1">
                <a:solidFill>
                  <a:srgbClr val="FFFFFF"/>
                </a:solidFill>
                <a:latin typeface="Space Grotesk"/>
              </a:rPr>
              <a:t>11</a:t>
            </a:r>
          </a:p>
        </p:txBody>
      </p:sp>
      <p:sp>
        <p:nvSpPr>
          <p:cNvPr id="26" name="TextBox 25"/>
          <p:cNvSpPr txBox="1"/>
          <p:nvPr/>
        </p:nvSpPr>
        <p:spPr>
          <a:xfrm>
            <a:off x="10567589" y="1869621"/>
            <a:ext cx="1632857" cy="244929"/>
          </a:xfrm>
          <a:prstGeom prst="rect">
            <a:avLst/>
          </a:prstGeom>
          <a:noFill/>
        </p:spPr>
        <p:txBody>
          <a:bodyPr wrap="none" lIns="0" tIns="0" rIns="0" bIns="0" anchor="ctr">
            <a:spAutoFit/>
          </a:bodyPr>
          <a:lstStyle/>
          <a:p>
            <a:pPr algn="l"/>
            <a:r>
              <a:rPr sz="1285" b="1">
                <a:solidFill>
                  <a:srgbClr val="0E2841"/>
                </a:solidFill>
                <a:latin typeface="Space Grotesk"/>
              </a:rPr>
              <a:t>Amsterdam</a:t>
            </a:r>
          </a:p>
        </p:txBody>
      </p:sp>
      <p:sp>
        <p:nvSpPr>
          <p:cNvPr id="27" name="Oval 26"/>
          <p:cNvSpPr/>
          <p:nvPr/>
        </p:nvSpPr>
        <p:spPr>
          <a:xfrm>
            <a:off x="9774421" y="2777037"/>
            <a:ext cx="224820" cy="224820"/>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9741764" y="2799640"/>
            <a:ext cx="290135" cy="179614"/>
          </a:xfrm>
          <a:prstGeom prst="rect">
            <a:avLst/>
          </a:prstGeom>
          <a:noFill/>
        </p:spPr>
        <p:txBody>
          <a:bodyPr wrap="none" lIns="0" tIns="0" rIns="0" bIns="0" anchor="ctr">
            <a:spAutoFit/>
          </a:bodyPr>
          <a:lstStyle/>
          <a:p>
            <a:pPr algn="ctr"/>
            <a:r>
              <a:rPr sz="942" b="1">
                <a:solidFill>
                  <a:srgbClr val="FFFFFF"/>
                </a:solidFill>
                <a:latin typeface="Space Grotesk"/>
              </a:rPr>
              <a:t>2</a:t>
            </a:r>
          </a:p>
        </p:txBody>
      </p:sp>
      <p:sp>
        <p:nvSpPr>
          <p:cNvPr id="29" name="TextBox 28"/>
          <p:cNvSpPr txBox="1"/>
          <p:nvPr/>
        </p:nvSpPr>
        <p:spPr>
          <a:xfrm>
            <a:off x="10064556" y="2766983"/>
            <a:ext cx="1632857" cy="244929"/>
          </a:xfrm>
          <a:prstGeom prst="rect">
            <a:avLst/>
          </a:prstGeom>
          <a:noFill/>
        </p:spPr>
        <p:txBody>
          <a:bodyPr wrap="none" lIns="0" tIns="0" rIns="0" bIns="0" anchor="ctr">
            <a:spAutoFit/>
          </a:bodyPr>
          <a:lstStyle/>
          <a:p>
            <a:pPr algn="l"/>
            <a:r>
              <a:rPr sz="1285" b="1">
                <a:solidFill>
                  <a:srgbClr val="0E2841"/>
                </a:solidFill>
                <a:latin typeface="Space Grotesk"/>
              </a:rPr>
              <a:t>Paris</a:t>
            </a:r>
          </a:p>
        </p:txBody>
      </p:sp>
      <p:sp>
        <p:nvSpPr>
          <p:cNvPr id="30" name="Oval 29"/>
          <p:cNvSpPr/>
          <p:nvPr/>
        </p:nvSpPr>
        <p:spPr>
          <a:xfrm>
            <a:off x="9764722" y="4516625"/>
            <a:ext cx="186004" cy="186004"/>
          </a:xfrm>
          <a:prstGeom prst="ellipse">
            <a:avLst/>
          </a:prstGeom>
          <a:solidFill>
            <a:srgbClr val="E95E4C"/>
          </a:solidFill>
          <a:ln w="20320">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9732065" y="4519820"/>
            <a:ext cx="251318" cy="179614"/>
          </a:xfrm>
          <a:prstGeom prst="rect">
            <a:avLst/>
          </a:prstGeom>
          <a:noFill/>
        </p:spPr>
        <p:txBody>
          <a:bodyPr wrap="none" lIns="0" tIns="0" rIns="0" bIns="0" anchor="ctr">
            <a:spAutoFit/>
          </a:bodyPr>
          <a:lstStyle/>
          <a:p>
            <a:pPr algn="ctr"/>
            <a:r>
              <a:rPr sz="942" b="1">
                <a:solidFill>
                  <a:srgbClr val="FFFFFF"/>
                </a:solidFill>
                <a:latin typeface="Space Grotesk"/>
              </a:rPr>
              <a:t>1</a:t>
            </a:r>
          </a:p>
        </p:txBody>
      </p:sp>
      <p:sp>
        <p:nvSpPr>
          <p:cNvPr id="32" name="TextBox 31"/>
          <p:cNvSpPr txBox="1"/>
          <p:nvPr/>
        </p:nvSpPr>
        <p:spPr>
          <a:xfrm>
            <a:off x="9041296" y="4274418"/>
            <a:ext cx="1632857" cy="244929"/>
          </a:xfrm>
          <a:prstGeom prst="rect">
            <a:avLst/>
          </a:prstGeom>
          <a:noFill/>
        </p:spPr>
        <p:txBody>
          <a:bodyPr wrap="none" lIns="0" tIns="0" rIns="0" bIns="0" anchor="ctr">
            <a:spAutoFit/>
          </a:bodyPr>
          <a:lstStyle/>
          <a:p>
            <a:pPr algn="ctr"/>
            <a:r>
              <a:rPr sz="1285" b="1">
                <a:solidFill>
                  <a:srgbClr val="0E2841"/>
                </a:solidFill>
                <a:latin typeface="Space Grotesk"/>
              </a:rPr>
              <a:t>Barcelona</a:t>
            </a:r>
          </a:p>
        </p:txBody>
      </p:sp>
      <p:sp>
        <p:nvSpPr>
          <p:cNvPr id="33" name="TextBox 32"/>
          <p:cNvSpPr txBox="1"/>
          <p:nvPr/>
        </p:nvSpPr>
        <p:spPr>
          <a:xfrm>
            <a:off x="8273143" y="5001986"/>
            <a:ext cx="3265714" cy="228600"/>
          </a:xfrm>
          <a:prstGeom prst="rect">
            <a:avLst/>
          </a:prstGeom>
          <a:noFill/>
        </p:spPr>
        <p:txBody>
          <a:bodyPr wrap="none" lIns="0" tIns="0" rIns="0" bIns="0" anchor="ctr">
            <a:spAutoFit/>
          </a:bodyPr>
          <a:lstStyle/>
          <a:p>
            <a:pPr algn="ctr"/>
            <a:r>
              <a:rPr sz="1200" b="1">
                <a:solidFill>
                  <a:srgbClr val="0E2841"/>
                </a:solidFill>
                <a:latin typeface="Space Grotesk"/>
              </a:rPr>
              <a:t>Europa, im Detail</a:t>
            </a:r>
          </a:p>
        </p:txBody>
      </p:sp>
      <p:sp>
        <p:nvSpPr>
          <p:cNvPr id="34" name="TextBox 33"/>
          <p:cNvSpPr txBox="1"/>
          <p:nvPr/>
        </p:nvSpPr>
        <p:spPr>
          <a:xfrm>
            <a:off x="8273143" y="5229225"/>
            <a:ext cx="3265714" cy="187779"/>
          </a:xfrm>
          <a:prstGeom prst="rect">
            <a:avLst/>
          </a:prstGeom>
          <a:noFill/>
        </p:spPr>
        <p:txBody>
          <a:bodyPr wrap="none" lIns="0" tIns="0" rIns="0" bIns="0" anchor="ctr">
            <a:spAutoFit/>
          </a:bodyPr>
          <a:lstStyle/>
          <a:p>
            <a:pPr algn="ctr"/>
            <a:r>
              <a:rPr sz="985" b="0">
                <a:solidFill>
                  <a:srgbClr val="6B7785"/>
                </a:solidFill>
                <a:latin typeface="Space Grotesk"/>
              </a:rPr>
              <a:t>34 von 37 Teilnehmern</a:t>
            </a:r>
          </a:p>
        </p:txBody>
      </p:sp>
      <p:sp>
        <p:nvSpPr>
          <p:cNvPr id="35" name="TextBox 34"/>
          <p:cNvSpPr txBox="1"/>
          <p:nvPr/>
        </p:nvSpPr>
        <p:spPr>
          <a:xfrm>
            <a:off x="609600" y="5807529"/>
            <a:ext cx="1219200" cy="489857"/>
          </a:xfrm>
          <a:prstGeom prst="rect">
            <a:avLst/>
          </a:prstGeom>
          <a:noFill/>
        </p:spPr>
        <p:txBody>
          <a:bodyPr wrap="none" lIns="0" tIns="0" rIns="0" bIns="0" anchor="ctr">
            <a:spAutoFit/>
          </a:bodyPr>
          <a:lstStyle/>
          <a:p>
            <a:pPr algn="l"/>
            <a:r>
              <a:rPr sz="2571" b="1">
                <a:solidFill>
                  <a:srgbClr val="0E2841"/>
                </a:solidFill>
                <a:latin typeface="Aptos Display"/>
              </a:rPr>
              <a:t>37</a:t>
            </a:r>
          </a:p>
        </p:txBody>
      </p:sp>
      <p:sp>
        <p:nvSpPr>
          <p:cNvPr id="36" name="TextBox 35"/>
          <p:cNvSpPr txBox="1"/>
          <p:nvPr/>
        </p:nvSpPr>
        <p:spPr>
          <a:xfrm>
            <a:off x="609600" y="6289221"/>
            <a:ext cx="1219200" cy="179614"/>
          </a:xfrm>
          <a:prstGeom prst="rect">
            <a:avLst/>
          </a:prstGeom>
          <a:noFill/>
        </p:spPr>
        <p:txBody>
          <a:bodyPr wrap="none" lIns="0" tIns="0" rIns="0" bIns="0" anchor="ctr">
            <a:spAutoFit/>
          </a:bodyPr>
          <a:lstStyle/>
          <a:p>
            <a:pPr algn="l"/>
            <a:r>
              <a:rPr sz="942" b="0">
                <a:solidFill>
                  <a:srgbClr val="6B7785"/>
                </a:solidFill>
                <a:latin typeface="Space Grotesk"/>
              </a:rPr>
              <a:t>Teilnehmer</a:t>
            </a:r>
          </a:p>
        </p:txBody>
      </p:sp>
      <p:sp>
        <p:nvSpPr>
          <p:cNvPr id="37" name="TextBox 36"/>
          <p:cNvSpPr txBox="1"/>
          <p:nvPr/>
        </p:nvSpPr>
        <p:spPr>
          <a:xfrm>
            <a:off x="1828800" y="5807529"/>
            <a:ext cx="1219200" cy="489857"/>
          </a:xfrm>
          <a:prstGeom prst="rect">
            <a:avLst/>
          </a:prstGeom>
          <a:noFill/>
        </p:spPr>
        <p:txBody>
          <a:bodyPr wrap="none" lIns="0" tIns="0" rIns="0" bIns="0" anchor="ctr">
            <a:spAutoFit/>
          </a:bodyPr>
          <a:lstStyle/>
          <a:p>
            <a:pPr algn="l"/>
            <a:r>
              <a:rPr sz="2571" b="1">
                <a:solidFill>
                  <a:srgbClr val="0E2841"/>
                </a:solidFill>
                <a:latin typeface="Aptos Display"/>
              </a:rPr>
              <a:t>7</a:t>
            </a:r>
          </a:p>
        </p:txBody>
      </p:sp>
      <p:sp>
        <p:nvSpPr>
          <p:cNvPr id="38" name="TextBox 37"/>
          <p:cNvSpPr txBox="1"/>
          <p:nvPr/>
        </p:nvSpPr>
        <p:spPr>
          <a:xfrm>
            <a:off x="1828800" y="6289221"/>
            <a:ext cx="1219200" cy="179614"/>
          </a:xfrm>
          <a:prstGeom prst="rect">
            <a:avLst/>
          </a:prstGeom>
          <a:noFill/>
        </p:spPr>
        <p:txBody>
          <a:bodyPr wrap="none" lIns="0" tIns="0" rIns="0" bIns="0" anchor="ctr">
            <a:spAutoFit/>
          </a:bodyPr>
          <a:lstStyle/>
          <a:p>
            <a:pPr algn="l"/>
            <a:r>
              <a:rPr sz="942" b="0">
                <a:solidFill>
                  <a:srgbClr val="6B7785"/>
                </a:solidFill>
                <a:latin typeface="Space Grotesk"/>
              </a:rPr>
              <a:t>Städte</a:t>
            </a:r>
          </a:p>
        </p:txBody>
      </p:sp>
      <p:sp>
        <p:nvSpPr>
          <p:cNvPr id="39" name="Rectangle 38"/>
          <p:cNvSpPr/>
          <p:nvPr/>
        </p:nvSpPr>
        <p:spPr>
          <a:xfrm>
            <a:off x="1698171" y="5932714"/>
            <a:ext cx="13063" cy="522514"/>
          </a:xfrm>
          <a:prstGeom prst="rect">
            <a:avLst/>
          </a:prstGeom>
          <a:solidFill>
            <a:srgbClr val="C9D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3048000" y="5807529"/>
            <a:ext cx="1219200" cy="489857"/>
          </a:xfrm>
          <a:prstGeom prst="rect">
            <a:avLst/>
          </a:prstGeom>
          <a:noFill/>
        </p:spPr>
        <p:txBody>
          <a:bodyPr wrap="none" lIns="0" tIns="0" rIns="0" bIns="0" anchor="ctr">
            <a:spAutoFit/>
          </a:bodyPr>
          <a:lstStyle/>
          <a:p>
            <a:pPr algn="l"/>
            <a:r>
              <a:rPr sz="2571" b="1">
                <a:solidFill>
                  <a:srgbClr val="0E2841"/>
                </a:solidFill>
                <a:latin typeface="Aptos Display"/>
              </a:rPr>
              <a:t>24</a:t>
            </a:r>
          </a:p>
        </p:txBody>
      </p:sp>
      <p:sp>
        <p:nvSpPr>
          <p:cNvPr id="41" name="TextBox 40"/>
          <p:cNvSpPr txBox="1"/>
          <p:nvPr/>
        </p:nvSpPr>
        <p:spPr>
          <a:xfrm>
            <a:off x="3048000" y="6289221"/>
            <a:ext cx="1219200" cy="179614"/>
          </a:xfrm>
          <a:prstGeom prst="rect">
            <a:avLst/>
          </a:prstGeom>
          <a:noFill/>
        </p:spPr>
        <p:txBody>
          <a:bodyPr wrap="none" lIns="0" tIns="0" rIns="0" bIns="0" anchor="ctr">
            <a:spAutoFit/>
          </a:bodyPr>
          <a:lstStyle/>
          <a:p>
            <a:pPr algn="l"/>
            <a:r>
              <a:rPr sz="942" b="0">
                <a:solidFill>
                  <a:srgbClr val="6B7785"/>
                </a:solidFill>
                <a:latin typeface="Space Grotesk"/>
              </a:rPr>
              <a:t>Unternehmen</a:t>
            </a:r>
          </a:p>
        </p:txBody>
      </p:sp>
      <p:sp>
        <p:nvSpPr>
          <p:cNvPr id="42" name="Rectangle 41"/>
          <p:cNvSpPr/>
          <p:nvPr/>
        </p:nvSpPr>
        <p:spPr>
          <a:xfrm>
            <a:off x="2917371" y="5932714"/>
            <a:ext cx="13063" cy="522514"/>
          </a:xfrm>
          <a:prstGeom prst="rect">
            <a:avLst/>
          </a:prstGeom>
          <a:solidFill>
            <a:srgbClr val="C9D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p:cNvSpPr txBox="1"/>
          <p:nvPr/>
        </p:nvSpPr>
        <p:spPr>
          <a:xfrm>
            <a:off x="4267200" y="5807529"/>
            <a:ext cx="1219200" cy="489857"/>
          </a:xfrm>
          <a:prstGeom prst="rect">
            <a:avLst/>
          </a:prstGeom>
          <a:noFill/>
        </p:spPr>
        <p:txBody>
          <a:bodyPr wrap="none" lIns="0" tIns="0" rIns="0" bIns="0" anchor="ctr">
            <a:spAutoFit/>
          </a:bodyPr>
          <a:lstStyle/>
          <a:p>
            <a:pPr algn="l"/>
            <a:r>
              <a:rPr sz="2571" b="1">
                <a:solidFill>
                  <a:srgbClr val="0E2841"/>
                </a:solidFill>
                <a:latin typeface="Aptos Display"/>
              </a:rPr>
              <a:t>20</a:t>
            </a:r>
          </a:p>
        </p:txBody>
      </p:sp>
      <p:sp>
        <p:nvSpPr>
          <p:cNvPr id="44" name="TextBox 43"/>
          <p:cNvSpPr txBox="1"/>
          <p:nvPr/>
        </p:nvSpPr>
        <p:spPr>
          <a:xfrm>
            <a:off x="4267200" y="6289221"/>
            <a:ext cx="1219200" cy="179614"/>
          </a:xfrm>
          <a:prstGeom prst="rect">
            <a:avLst/>
          </a:prstGeom>
          <a:noFill/>
        </p:spPr>
        <p:txBody>
          <a:bodyPr wrap="none" lIns="0" tIns="0" rIns="0" bIns="0" anchor="ctr">
            <a:spAutoFit/>
          </a:bodyPr>
          <a:lstStyle/>
          <a:p>
            <a:pPr algn="l"/>
            <a:r>
              <a:rPr sz="942" b="0">
                <a:solidFill>
                  <a:srgbClr val="6B7785"/>
                </a:solidFill>
                <a:latin typeface="Space Grotesk"/>
              </a:rPr>
              <a:t>Branchen</a:t>
            </a:r>
          </a:p>
        </p:txBody>
      </p:sp>
      <p:sp>
        <p:nvSpPr>
          <p:cNvPr id="45" name="Rectangle 44"/>
          <p:cNvSpPr/>
          <p:nvPr/>
        </p:nvSpPr>
        <p:spPr>
          <a:xfrm>
            <a:off x="4136571" y="5932714"/>
            <a:ext cx="13063" cy="522514"/>
          </a:xfrm>
          <a:prstGeom prst="rect">
            <a:avLst/>
          </a:prstGeom>
          <a:solidFill>
            <a:srgbClr val="C9D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p:cNvSpPr txBox="1"/>
          <p:nvPr/>
        </p:nvSpPr>
        <p:spPr>
          <a:xfrm>
            <a:off x="5486400" y="5807529"/>
            <a:ext cx="1219200" cy="489857"/>
          </a:xfrm>
          <a:prstGeom prst="rect">
            <a:avLst/>
          </a:prstGeom>
          <a:noFill/>
        </p:spPr>
        <p:txBody>
          <a:bodyPr wrap="none" lIns="0" tIns="0" rIns="0" bIns="0" anchor="ctr">
            <a:spAutoFit/>
          </a:bodyPr>
          <a:lstStyle/>
          <a:p>
            <a:pPr algn="l"/>
            <a:r>
              <a:rPr sz="2571" b="1">
                <a:solidFill>
                  <a:srgbClr val="0E2841"/>
                </a:solidFill>
                <a:latin typeface="Aptos Display"/>
              </a:rPr>
              <a:t>4</a:t>
            </a:r>
          </a:p>
        </p:txBody>
      </p:sp>
      <p:sp>
        <p:nvSpPr>
          <p:cNvPr id="47" name="TextBox 46"/>
          <p:cNvSpPr txBox="1"/>
          <p:nvPr/>
        </p:nvSpPr>
        <p:spPr>
          <a:xfrm>
            <a:off x="5486400" y="6289221"/>
            <a:ext cx="1219200" cy="179614"/>
          </a:xfrm>
          <a:prstGeom prst="rect">
            <a:avLst/>
          </a:prstGeom>
          <a:noFill/>
        </p:spPr>
        <p:txBody>
          <a:bodyPr wrap="none" lIns="0" tIns="0" rIns="0" bIns="0" anchor="ctr">
            <a:spAutoFit/>
          </a:bodyPr>
          <a:lstStyle/>
          <a:p>
            <a:pPr algn="l"/>
            <a:r>
              <a:rPr sz="942" b="0">
                <a:solidFill>
                  <a:srgbClr val="6B7785"/>
                </a:solidFill>
                <a:latin typeface="Space Grotesk"/>
              </a:rPr>
              <a:t>Kontinente</a:t>
            </a:r>
          </a:p>
        </p:txBody>
      </p:sp>
      <p:sp>
        <p:nvSpPr>
          <p:cNvPr id="48" name="Rectangle 47"/>
          <p:cNvSpPr/>
          <p:nvPr/>
        </p:nvSpPr>
        <p:spPr>
          <a:xfrm>
            <a:off x="5355771" y="5932714"/>
            <a:ext cx="13063" cy="522514"/>
          </a:xfrm>
          <a:prstGeom prst="rect">
            <a:avLst/>
          </a:prstGeom>
          <a:solidFill>
            <a:srgbClr val="C9D3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TextBox 48"/>
          <p:cNvSpPr txBox="1"/>
          <p:nvPr/>
        </p:nvSpPr>
        <p:spPr>
          <a:xfrm>
            <a:off x="8098971" y="5962650"/>
            <a:ext cx="3483429" cy="179614"/>
          </a:xfrm>
          <a:prstGeom prst="rect">
            <a:avLst/>
          </a:prstGeom>
          <a:noFill/>
        </p:spPr>
        <p:txBody>
          <a:bodyPr wrap="none" lIns="0" tIns="0" rIns="0" bIns="0" anchor="ctr">
            <a:spAutoFit/>
          </a:bodyPr>
          <a:lstStyle/>
          <a:p>
            <a:pPr algn="r"/>
            <a:r>
              <a:rPr sz="942" b="0">
                <a:solidFill>
                  <a:srgbClr val="6B7785"/>
                </a:solidFill>
                <a:latin typeface="Space Grotesk"/>
              </a:rPr>
              <a:t>Punktgröße ∝ Teilnehmer pro Stadt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286" y="184513"/>
            <a:ext cx="9797143" cy="179614"/>
          </a:xfrm>
          <a:prstGeom prst="rect">
            <a:avLst/>
          </a:prstGeom>
          <a:noFill/>
        </p:spPr>
        <p:txBody>
          <a:bodyPr wrap="none" lIns="0" tIns="0" rIns="0" bIns="0" anchor="ctr">
            <a:spAutoFit/>
          </a:bodyPr>
          <a:lstStyle/>
          <a:p>
            <a:pPr algn="l"/>
            <a:r>
              <a:rPr sz="942" b="1">
                <a:solidFill>
                  <a:srgbClr val="E95E4C"/>
                </a:solidFill>
                <a:latin typeface="Space Grotesk"/>
              </a:rPr>
              <a:t>AI AGENT BUILDER ACADEMY · AUGUST 2026</a:t>
            </a:r>
          </a:p>
        </p:txBody>
      </p:sp>
      <p:sp>
        <p:nvSpPr>
          <p:cNvPr id="3" name="TextBox 2"/>
          <p:cNvSpPr txBox="1"/>
          <p:nvPr/>
        </p:nvSpPr>
        <p:spPr>
          <a:xfrm>
            <a:off x="544286" y="457322"/>
            <a:ext cx="2482796" cy="435184"/>
          </a:xfrm>
          <a:prstGeom prst="rect">
            <a:avLst/>
          </a:prstGeom>
          <a:noFill/>
        </p:spPr>
        <p:txBody>
          <a:bodyPr wrap="none" lIns="0" tIns="0" rIns="0" bIns="0" anchor="ctr">
            <a:spAutoFit/>
          </a:bodyPr>
          <a:lstStyle/>
          <a:p>
            <a:pPr algn="l"/>
            <a:r>
              <a:rPr sz="2828" b="1">
                <a:solidFill>
                  <a:srgbClr val="0E2841"/>
                </a:solidFill>
                <a:latin typeface="Aptos Display"/>
              </a:rPr>
              <a:t>Wo </a:t>
            </a:r>
            <a:r>
              <a:rPr lang="en-GB" sz="2828" b="1">
                <a:solidFill>
                  <a:srgbClr val="0E2841"/>
                </a:solidFill>
                <a:latin typeface="Aptos Display"/>
              </a:rPr>
              <a:t>ihr</a:t>
            </a:r>
            <a:r>
              <a:rPr sz="2828" b="1">
                <a:solidFill>
                  <a:srgbClr val="0E2841"/>
                </a:solidFill>
                <a:latin typeface="Aptos Display"/>
              </a:rPr>
              <a:t> arbeitet</a:t>
            </a:r>
          </a:p>
        </p:txBody>
      </p:sp>
      <p:sp>
        <p:nvSpPr>
          <p:cNvPr id="4" name="TextBox 3"/>
          <p:cNvSpPr txBox="1"/>
          <p:nvPr/>
        </p:nvSpPr>
        <p:spPr>
          <a:xfrm>
            <a:off x="544286" y="1133471"/>
            <a:ext cx="6072175" cy="171457"/>
          </a:xfrm>
          <a:prstGeom prst="rect">
            <a:avLst/>
          </a:prstGeom>
          <a:noFill/>
        </p:spPr>
        <p:txBody>
          <a:bodyPr wrap="none" lIns="0" tIns="0" rIns="0" bIns="0" anchor="ctr">
            <a:spAutoFit/>
          </a:bodyPr>
          <a:lstStyle/>
          <a:p>
            <a:pPr algn="l"/>
            <a:r>
              <a:rPr sz="1114" b="0">
                <a:solidFill>
                  <a:srgbClr val="6B7785"/>
                </a:solidFill>
                <a:latin typeface="Space Grotesk"/>
              </a:rPr>
              <a:t>23 Unternehmen in 7 Städten, von VC und Asset Management über Ride-Hailing bis Legaltech und Food.</a:t>
            </a:r>
            <a:r>
              <a:rPr lang="en-GB" sz="1114" b="0">
                <a:solidFill>
                  <a:srgbClr val="6B7785"/>
                </a:solidFill>
                <a:latin typeface="Space Grotesk"/>
              </a:rPr>
              <a:t/>
            </a:r>
            <a:r>
              <a:rPr sz="1114" b="0">
                <a:solidFill>
                  <a:srgbClr val="6B7785"/>
                </a:solidFill>
                <a:latin typeface="Space Grotesk"/>
              </a:rPr>
              <a:t/>
            </a:r>
          </a:p>
        </p:txBody>
      </p:sp>
      <p:pic>
        <p:nvPicPr>
          <p:cNvPr id="5" name="Picture 4" descr="image.png"/>
          <p:cNvPicPr>
            <a:picLocks noChangeAspect="1"/>
          </p:cNvPicPr>
          <p:nvPr/>
        </p:nvPicPr>
        <p:blipFill>
          <a:blip r:embed="rId2"/>
          <a:stretch>
            <a:fillRect/>
          </a:stretch>
        </p:blipFill>
        <p:spPr>
          <a:xfrm>
            <a:off x="8382000" y="370114"/>
            <a:ext cx="3265714" cy="1632857"/>
          </a:xfrm>
          <a:prstGeom prst="rect">
            <a:avLst/>
          </a:prstGeom>
        </p:spPr>
      </p:pic>
      <p:sp>
        <p:nvSpPr>
          <p:cNvPr id="6" name="Oval 5"/>
          <p:cNvSpPr/>
          <p:nvPr/>
        </p:nvSpPr>
        <p:spPr>
          <a:xfrm>
            <a:off x="9388384" y="675676"/>
            <a:ext cx="87086" cy="87086"/>
          </a:xfrm>
          <a:prstGeom prst="ellipse">
            <a:avLst/>
          </a:prstGeom>
          <a:solidFill>
            <a:srgbClr val="E95E4C"/>
          </a:solidFill>
          <a:ln>
            <a:noFill/>
          </a:ln>
          <a:effectLst/>
        </p:spPr>
        <p:txBody>
          <a:bodyPr rtlCol="0" anchor="ctr"/>
          <a:lstStyle/>
          <a:p>
            <a:pPr algn="ctr"/>
            <a:endParaRPr/>
          </a:p>
        </p:txBody>
      </p:sp>
      <p:sp>
        <p:nvSpPr>
          <p:cNvPr id="7" name="Oval 6"/>
          <p:cNvSpPr/>
          <p:nvPr/>
        </p:nvSpPr>
        <p:spPr>
          <a:xfrm>
            <a:off x="10442230" y="845167"/>
            <a:ext cx="87086" cy="87086"/>
          </a:xfrm>
          <a:prstGeom prst="ellipse">
            <a:avLst/>
          </a:prstGeom>
          <a:solidFill>
            <a:srgbClr val="E95E4C"/>
          </a:solidFill>
          <a:ln>
            <a:noFill/>
          </a:ln>
          <a:effectLst/>
        </p:spPr>
        <p:txBody>
          <a:bodyPr rtlCol="0" anchor="ctr"/>
          <a:lstStyle/>
          <a:p>
            <a:pPr algn="ctr"/>
            <a:endParaRPr/>
          </a:p>
        </p:txBody>
      </p:sp>
      <p:sp>
        <p:nvSpPr>
          <p:cNvPr id="8" name="Oval 7"/>
          <p:cNvSpPr/>
          <p:nvPr/>
        </p:nvSpPr>
        <p:spPr>
          <a:xfrm>
            <a:off x="9290739" y="1287345"/>
            <a:ext cx="87086" cy="87086"/>
          </a:xfrm>
          <a:prstGeom prst="ellipse">
            <a:avLst/>
          </a:prstGeom>
          <a:solidFill>
            <a:srgbClr val="E95E4C"/>
          </a:solidFill>
          <a:ln>
            <a:noFill/>
          </a:ln>
          <a:effectLst/>
        </p:spPr>
        <p:txBody>
          <a:bodyPr rtlCol="0" anchor="ctr"/>
          <a:lstStyle/>
          <a:p>
            <a:pPr algn="ctr"/>
            <a:endParaRPr/>
          </a:p>
        </p:txBody>
      </p:sp>
      <p:sp>
        <p:nvSpPr>
          <p:cNvPr id="9" name="Oval 8"/>
          <p:cNvSpPr/>
          <p:nvPr/>
        </p:nvSpPr>
        <p:spPr>
          <a:xfrm>
            <a:off x="9961408" y="572044"/>
            <a:ext cx="141514" cy="141514"/>
          </a:xfrm>
          <a:prstGeom prst="ellipse">
            <a:avLst/>
          </a:prstGeom>
          <a:solidFill>
            <a:srgbClr val="E95E4C"/>
          </a:solidFill>
          <a:ln>
            <a:noFill/>
          </a:ln>
          <a:effectLst/>
        </p:spPr>
        <p:txBody>
          <a:bodyPr rtlCol="0" anchor="ctr"/>
          <a:lstStyle/>
          <a:p>
            <a:pPr algn="ctr"/>
            <a:endParaRPr/>
          </a:p>
        </p:txBody>
      </p:sp>
      <p:sp>
        <p:nvSpPr>
          <p:cNvPr id="10" name="Rounded Rectangle 9"/>
          <p:cNvSpPr/>
          <p:nvPr/>
        </p:nvSpPr>
        <p:spPr>
          <a:xfrm>
            <a:off x="544286"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11" name="Rounded Rectangle 10"/>
          <p:cNvSpPr/>
          <p:nvPr/>
        </p:nvSpPr>
        <p:spPr>
          <a:xfrm>
            <a:off x="674914" y="2177143"/>
            <a:ext cx="500743" cy="500743"/>
          </a:xfrm>
          <a:prstGeom prst="roundRect">
            <a:avLst>
              <a:gd name="adj" fmla="val 22000"/>
            </a:avLst>
          </a:prstGeom>
          <a:solidFill>
            <a:srgbClr val="173251"/>
          </a:solidFill>
          <a:ln>
            <a:noFill/>
          </a:ln>
          <a:effectLst/>
        </p:spPr>
        <p:txBody>
          <a:bodyPr rtlCol="0" anchor="ctr"/>
          <a:lstStyle/>
          <a:p>
            <a:pPr algn="ctr"/>
            <a:endParaRPr/>
          </a:p>
        </p:txBody>
      </p:sp>
      <p:sp>
        <p:nvSpPr>
          <p:cNvPr id="12" name="TextBox 11"/>
          <p:cNvSpPr txBox="1"/>
          <p:nvPr/>
        </p:nvSpPr>
        <p:spPr>
          <a:xfrm>
            <a:off x="631371"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Bo</a:t>
            </a:r>
          </a:p>
        </p:txBody>
      </p:sp>
      <p:sp>
        <p:nvSpPr>
          <p:cNvPr id="13" name="TextBox 12"/>
          <p:cNvSpPr txBox="1"/>
          <p:nvPr/>
        </p:nvSpPr>
        <p:spPr>
          <a:xfrm>
            <a:off x="1295400" y="20138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Bolt.com</a:t>
            </a:r>
          </a:p>
        </p:txBody>
      </p:sp>
      <p:sp>
        <p:nvSpPr>
          <p:cNvPr id="14" name="Rounded Rectangle 13"/>
          <p:cNvSpPr/>
          <p:nvPr/>
        </p:nvSpPr>
        <p:spPr>
          <a:xfrm>
            <a:off x="1988457" y="1839686"/>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15" name="TextBox 14"/>
          <p:cNvSpPr txBox="1"/>
          <p:nvPr/>
        </p:nvSpPr>
        <p:spPr>
          <a:xfrm>
            <a:off x="1988457" y="18587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×6</a:t>
            </a:r>
          </a:p>
        </p:txBody>
      </p:sp>
      <p:sp>
        <p:nvSpPr>
          <p:cNvPr id="16" name="Rounded Rectangle 15"/>
          <p:cNvSpPr/>
          <p:nvPr/>
        </p:nvSpPr>
        <p:spPr>
          <a:xfrm>
            <a:off x="2423886"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17" name="Rounded Rectangle 16"/>
          <p:cNvSpPr/>
          <p:nvPr/>
        </p:nvSpPr>
        <p:spPr>
          <a:xfrm>
            <a:off x="2554514" y="2177143"/>
            <a:ext cx="500743" cy="500743"/>
          </a:xfrm>
          <a:prstGeom prst="roundRect">
            <a:avLst>
              <a:gd name="adj" fmla="val 22000"/>
            </a:avLst>
          </a:prstGeom>
          <a:solidFill>
            <a:srgbClr val="E0683A"/>
          </a:solidFill>
          <a:ln>
            <a:noFill/>
          </a:ln>
          <a:effectLst/>
        </p:spPr>
        <p:txBody>
          <a:bodyPr rtlCol="0" anchor="ctr"/>
          <a:lstStyle/>
          <a:p>
            <a:pPr algn="ctr"/>
            <a:endParaRPr/>
          </a:p>
        </p:txBody>
      </p:sp>
      <p:sp>
        <p:nvSpPr>
          <p:cNvPr id="18" name="TextBox 17"/>
          <p:cNvSpPr txBox="1"/>
          <p:nvPr/>
        </p:nvSpPr>
        <p:spPr>
          <a:xfrm>
            <a:off x="2510971"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AB</a:t>
            </a:r>
          </a:p>
        </p:txBody>
      </p:sp>
      <p:sp>
        <p:nvSpPr>
          <p:cNvPr id="19" name="TextBox 18"/>
          <p:cNvSpPr txBox="1"/>
          <p:nvPr/>
        </p:nvSpPr>
        <p:spPr>
          <a:xfrm>
            <a:off x="3175000" y="20138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ABCapital</a:t>
            </a:r>
          </a:p>
        </p:txBody>
      </p:sp>
      <p:sp>
        <p:nvSpPr>
          <p:cNvPr id="20" name="Rounded Rectangle 19"/>
          <p:cNvSpPr/>
          <p:nvPr/>
        </p:nvSpPr>
        <p:spPr>
          <a:xfrm>
            <a:off x="3868057" y="1839686"/>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21" name="TextBox 20"/>
          <p:cNvSpPr txBox="1"/>
          <p:nvPr/>
        </p:nvSpPr>
        <p:spPr>
          <a:xfrm>
            <a:off x="3868057" y="18587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×4</a:t>
            </a:r>
          </a:p>
        </p:txBody>
      </p:sp>
      <p:sp>
        <p:nvSpPr>
          <p:cNvPr id="22" name="Rounded Rectangle 21"/>
          <p:cNvSpPr/>
          <p:nvPr/>
        </p:nvSpPr>
        <p:spPr>
          <a:xfrm>
            <a:off x="4303486"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23" name="Rounded Rectangle 22"/>
          <p:cNvSpPr/>
          <p:nvPr/>
        </p:nvSpPr>
        <p:spPr>
          <a:xfrm>
            <a:off x="4434114" y="2177143"/>
            <a:ext cx="500743" cy="500743"/>
          </a:xfrm>
          <a:prstGeom prst="roundRect">
            <a:avLst>
              <a:gd name="adj" fmla="val 22000"/>
            </a:avLst>
          </a:prstGeom>
          <a:solidFill>
            <a:srgbClr val="2F6E7A"/>
          </a:solidFill>
          <a:ln>
            <a:noFill/>
          </a:ln>
          <a:effectLst/>
        </p:spPr>
        <p:txBody>
          <a:bodyPr rtlCol="0" anchor="ctr"/>
          <a:lstStyle/>
          <a:p>
            <a:pPr algn="ctr"/>
            <a:endParaRPr/>
          </a:p>
        </p:txBody>
      </p:sp>
      <p:sp>
        <p:nvSpPr>
          <p:cNvPr id="24" name="TextBox 23"/>
          <p:cNvSpPr txBox="1"/>
          <p:nvPr/>
        </p:nvSpPr>
        <p:spPr>
          <a:xfrm>
            <a:off x="4390571"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Cu</a:t>
            </a:r>
          </a:p>
        </p:txBody>
      </p:sp>
      <p:sp>
        <p:nvSpPr>
          <p:cNvPr id="25" name="TextBox 24"/>
          <p:cNvSpPr txBox="1"/>
          <p:nvPr/>
        </p:nvSpPr>
        <p:spPr>
          <a:xfrm>
            <a:off x="5054600" y="20138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Cutr.ai</a:t>
            </a:r>
          </a:p>
        </p:txBody>
      </p:sp>
      <p:sp>
        <p:nvSpPr>
          <p:cNvPr id="26" name="Rounded Rectangle 25"/>
          <p:cNvSpPr/>
          <p:nvPr/>
        </p:nvSpPr>
        <p:spPr>
          <a:xfrm>
            <a:off x="5747657" y="1839686"/>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27" name="TextBox 26"/>
          <p:cNvSpPr txBox="1"/>
          <p:nvPr/>
        </p:nvSpPr>
        <p:spPr>
          <a:xfrm>
            <a:off x="5747657" y="18587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×4</a:t>
            </a:r>
          </a:p>
        </p:txBody>
      </p:sp>
      <p:sp>
        <p:nvSpPr>
          <p:cNvPr id="28" name="Rounded Rectangle 27"/>
          <p:cNvSpPr/>
          <p:nvPr/>
        </p:nvSpPr>
        <p:spPr>
          <a:xfrm>
            <a:off x="6183086"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29" name="Rounded Rectangle 28"/>
          <p:cNvSpPr/>
          <p:nvPr/>
        </p:nvSpPr>
        <p:spPr>
          <a:xfrm>
            <a:off x="6313714" y="2177143"/>
            <a:ext cx="500743" cy="500743"/>
          </a:xfrm>
          <a:prstGeom prst="roundRect">
            <a:avLst>
              <a:gd name="adj" fmla="val 22000"/>
            </a:avLst>
          </a:prstGeom>
          <a:solidFill>
            <a:srgbClr val="B5763A"/>
          </a:solidFill>
          <a:ln>
            <a:noFill/>
          </a:ln>
          <a:effectLst/>
        </p:spPr>
        <p:txBody>
          <a:bodyPr rtlCol="0" anchor="ctr"/>
          <a:lstStyle/>
          <a:p>
            <a:pPr algn="ctr"/>
            <a:endParaRPr/>
          </a:p>
        </p:txBody>
      </p:sp>
      <p:sp>
        <p:nvSpPr>
          <p:cNvPr id="30" name="TextBox 29"/>
          <p:cNvSpPr txBox="1"/>
          <p:nvPr/>
        </p:nvSpPr>
        <p:spPr>
          <a:xfrm>
            <a:off x="6270171"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BP</a:t>
            </a:r>
          </a:p>
        </p:txBody>
      </p:sp>
      <p:sp>
        <p:nvSpPr>
          <p:cNvPr id="31" name="TextBox 30"/>
          <p:cNvSpPr txBox="1"/>
          <p:nvPr/>
        </p:nvSpPr>
        <p:spPr>
          <a:xfrm>
            <a:off x="6934200" y="20138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Bold Print Studios</a:t>
            </a:r>
          </a:p>
        </p:txBody>
      </p:sp>
      <p:sp>
        <p:nvSpPr>
          <p:cNvPr id="32" name="Rounded Rectangle 31"/>
          <p:cNvSpPr/>
          <p:nvPr/>
        </p:nvSpPr>
        <p:spPr>
          <a:xfrm>
            <a:off x="7627257" y="1839686"/>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33" name="TextBox 32"/>
          <p:cNvSpPr txBox="1"/>
          <p:nvPr/>
        </p:nvSpPr>
        <p:spPr>
          <a:xfrm>
            <a:off x="7627257" y="18587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×2</a:t>
            </a:r>
          </a:p>
        </p:txBody>
      </p:sp>
      <p:sp>
        <p:nvSpPr>
          <p:cNvPr id="34" name="Rounded Rectangle 33"/>
          <p:cNvSpPr/>
          <p:nvPr/>
        </p:nvSpPr>
        <p:spPr>
          <a:xfrm>
            <a:off x="8062686"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35" name="Rounded Rectangle 34"/>
          <p:cNvSpPr/>
          <p:nvPr/>
        </p:nvSpPr>
        <p:spPr>
          <a:xfrm>
            <a:off x="8193314" y="2177143"/>
            <a:ext cx="500743" cy="500743"/>
          </a:xfrm>
          <a:prstGeom prst="roundRect">
            <a:avLst>
              <a:gd name="adj" fmla="val 22000"/>
            </a:avLst>
          </a:prstGeom>
          <a:solidFill>
            <a:srgbClr val="6E5A7E"/>
          </a:solidFill>
          <a:ln>
            <a:noFill/>
          </a:ln>
          <a:effectLst/>
        </p:spPr>
        <p:txBody>
          <a:bodyPr rtlCol="0" anchor="ctr"/>
          <a:lstStyle/>
          <a:p>
            <a:pPr algn="ctr"/>
            <a:endParaRPr/>
          </a:p>
        </p:txBody>
      </p:sp>
      <p:sp>
        <p:nvSpPr>
          <p:cNvPr id="36" name="TextBox 35"/>
          <p:cNvSpPr txBox="1"/>
          <p:nvPr/>
        </p:nvSpPr>
        <p:spPr>
          <a:xfrm>
            <a:off x="8149771"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FK</a:t>
            </a:r>
          </a:p>
        </p:txBody>
      </p:sp>
      <p:sp>
        <p:nvSpPr>
          <p:cNvPr id="37" name="TextBox 36"/>
          <p:cNvSpPr txBox="1"/>
          <p:nvPr/>
        </p:nvSpPr>
        <p:spPr>
          <a:xfrm>
            <a:off x="8813800" y="20138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Founders Keepers</a:t>
            </a:r>
          </a:p>
        </p:txBody>
      </p:sp>
      <p:sp>
        <p:nvSpPr>
          <p:cNvPr id="38" name="Rounded Rectangle 37"/>
          <p:cNvSpPr/>
          <p:nvPr/>
        </p:nvSpPr>
        <p:spPr>
          <a:xfrm>
            <a:off x="9506857" y="1839686"/>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39" name="TextBox 38"/>
          <p:cNvSpPr txBox="1"/>
          <p:nvPr/>
        </p:nvSpPr>
        <p:spPr>
          <a:xfrm>
            <a:off x="9506857" y="18587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×2</a:t>
            </a:r>
          </a:p>
        </p:txBody>
      </p:sp>
      <p:sp>
        <p:nvSpPr>
          <p:cNvPr id="40" name="Rounded Rectangle 39"/>
          <p:cNvSpPr/>
          <p:nvPr/>
        </p:nvSpPr>
        <p:spPr>
          <a:xfrm>
            <a:off x="2392390" y="5594386"/>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41" name="Rounded Rectangle 40"/>
          <p:cNvSpPr/>
          <p:nvPr/>
        </p:nvSpPr>
        <p:spPr>
          <a:xfrm>
            <a:off x="2523018" y="5833872"/>
            <a:ext cx="500743" cy="500743"/>
          </a:xfrm>
          <a:prstGeom prst="roundRect">
            <a:avLst>
              <a:gd name="adj" fmla="val 22000"/>
            </a:avLst>
          </a:prstGeom>
          <a:solidFill>
            <a:srgbClr val="557A52"/>
          </a:solidFill>
          <a:ln>
            <a:noFill/>
          </a:ln>
          <a:effectLst/>
        </p:spPr>
        <p:txBody>
          <a:bodyPr rtlCol="0" anchor="ctr"/>
          <a:lstStyle/>
          <a:p>
            <a:pPr algn="ctr"/>
            <a:endParaRPr/>
          </a:p>
        </p:txBody>
      </p:sp>
      <p:sp>
        <p:nvSpPr>
          <p:cNvPr id="42" name="TextBox 41"/>
          <p:cNvSpPr txBox="1"/>
          <p:nvPr/>
        </p:nvSpPr>
        <p:spPr>
          <a:xfrm>
            <a:off x="2479475" y="5945450"/>
            <a:ext cx="587829" cy="277586"/>
          </a:xfrm>
          <a:prstGeom prst="rect">
            <a:avLst/>
          </a:prstGeom>
          <a:noFill/>
        </p:spPr>
        <p:txBody>
          <a:bodyPr wrap="none" lIns="0" tIns="0" rIns="0" bIns="0" anchor="ctr">
            <a:spAutoFit/>
          </a:bodyPr>
          <a:lstStyle/>
          <a:p>
            <a:pPr algn="ctr"/>
            <a:r>
              <a:rPr sz="1457" b="1">
                <a:solidFill>
                  <a:srgbClr val="FFFFFF"/>
                </a:solidFill>
                <a:latin typeface="Aptos Display"/>
              </a:rPr>
              <a:t>Al</a:t>
            </a:r>
          </a:p>
        </p:txBody>
      </p:sp>
      <p:sp>
        <p:nvSpPr>
          <p:cNvPr id="43" name="TextBox 42"/>
          <p:cNvSpPr txBox="1"/>
          <p:nvPr/>
        </p:nvSpPr>
        <p:spPr>
          <a:xfrm>
            <a:off x="3143504" y="5670586"/>
            <a:ext cx="867229" cy="827314"/>
          </a:xfrm>
          <a:prstGeom prst="rect">
            <a:avLst/>
          </a:prstGeom>
          <a:noFill/>
        </p:spPr>
        <p:txBody>
          <a:bodyPr wrap="square" lIns="0" tIns="0" rIns="0" bIns="0" anchor="ctr">
            <a:spAutoFit/>
          </a:bodyPr>
          <a:lstStyle/>
          <a:p>
            <a:pPr algn="l"/>
            <a:r>
              <a:rPr sz="1071" b="0">
                <a:solidFill>
                  <a:srgbClr val="0E2841"/>
                </a:solidFill>
                <a:latin typeface="Space Grotesk"/>
              </a:rPr>
              <a:t>Albertine</a:t>
            </a:r>
          </a:p>
        </p:txBody>
      </p:sp>
      <p:sp>
        <p:nvSpPr>
          <p:cNvPr id="44" name="Rounded Rectangle 43"/>
          <p:cNvSpPr/>
          <p:nvPr/>
        </p:nvSpPr>
        <p:spPr>
          <a:xfrm>
            <a:off x="5442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45" name="Rounded Rectangle 44"/>
          <p:cNvSpPr/>
          <p:nvPr/>
        </p:nvSpPr>
        <p:spPr>
          <a:xfrm>
            <a:off x="674914" y="3396343"/>
            <a:ext cx="500743" cy="500743"/>
          </a:xfrm>
          <a:prstGeom prst="roundRect">
            <a:avLst>
              <a:gd name="adj" fmla="val 22000"/>
            </a:avLst>
          </a:prstGeom>
          <a:solidFill>
            <a:srgbClr val="3E5A74"/>
          </a:solidFill>
          <a:ln>
            <a:noFill/>
          </a:ln>
          <a:effectLst/>
        </p:spPr>
        <p:txBody>
          <a:bodyPr rtlCol="0" anchor="ctr"/>
          <a:lstStyle/>
          <a:p>
            <a:pPr algn="ctr"/>
            <a:endParaRPr/>
          </a:p>
        </p:txBody>
      </p:sp>
      <p:sp>
        <p:nvSpPr>
          <p:cNvPr id="46" name="TextBox 45"/>
          <p:cNvSpPr txBox="1"/>
          <p:nvPr/>
        </p:nvSpPr>
        <p:spPr>
          <a:xfrm>
            <a:off x="6313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BM</a:t>
            </a:r>
          </a:p>
        </p:txBody>
      </p:sp>
      <p:sp>
        <p:nvSpPr>
          <p:cNvPr id="47" name="TextBox 46"/>
          <p:cNvSpPr txBox="1"/>
          <p:nvPr/>
        </p:nvSpPr>
        <p:spPr>
          <a:xfrm>
            <a:off x="12954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Beyond Meals</a:t>
            </a:r>
          </a:p>
        </p:txBody>
      </p:sp>
      <p:sp>
        <p:nvSpPr>
          <p:cNvPr id="48" name="Rounded Rectangle 47"/>
          <p:cNvSpPr/>
          <p:nvPr/>
        </p:nvSpPr>
        <p:spPr>
          <a:xfrm>
            <a:off x="24238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49" name="Rounded Rectangle 48"/>
          <p:cNvSpPr/>
          <p:nvPr/>
        </p:nvSpPr>
        <p:spPr>
          <a:xfrm>
            <a:off x="2554514" y="3396343"/>
            <a:ext cx="500743" cy="500743"/>
          </a:xfrm>
          <a:prstGeom prst="roundRect">
            <a:avLst>
              <a:gd name="adj" fmla="val 22000"/>
            </a:avLst>
          </a:prstGeom>
          <a:solidFill>
            <a:srgbClr val="A8553E"/>
          </a:solidFill>
          <a:ln>
            <a:noFill/>
          </a:ln>
          <a:effectLst/>
        </p:spPr>
        <p:txBody>
          <a:bodyPr rtlCol="0" anchor="ctr"/>
          <a:lstStyle/>
          <a:p>
            <a:pPr algn="ctr"/>
            <a:endParaRPr/>
          </a:p>
        </p:txBody>
      </p:sp>
      <p:sp>
        <p:nvSpPr>
          <p:cNvPr id="50" name="TextBox 49"/>
          <p:cNvSpPr txBox="1"/>
          <p:nvPr/>
        </p:nvSpPr>
        <p:spPr>
          <a:xfrm>
            <a:off x="25109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EY</a:t>
            </a:r>
          </a:p>
        </p:txBody>
      </p:sp>
      <p:sp>
        <p:nvSpPr>
          <p:cNvPr id="51" name="TextBox 50"/>
          <p:cNvSpPr txBox="1"/>
          <p:nvPr/>
        </p:nvSpPr>
        <p:spPr>
          <a:xfrm>
            <a:off x="31750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E&amp;Y</a:t>
            </a:r>
          </a:p>
        </p:txBody>
      </p:sp>
      <p:sp>
        <p:nvSpPr>
          <p:cNvPr id="52" name="Rounded Rectangle 51"/>
          <p:cNvSpPr/>
          <p:nvPr/>
        </p:nvSpPr>
        <p:spPr>
          <a:xfrm>
            <a:off x="43034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53" name="Rounded Rectangle 52"/>
          <p:cNvSpPr/>
          <p:nvPr/>
        </p:nvSpPr>
        <p:spPr>
          <a:xfrm>
            <a:off x="4434114" y="3396343"/>
            <a:ext cx="500743" cy="500743"/>
          </a:xfrm>
          <a:prstGeom prst="roundRect">
            <a:avLst>
              <a:gd name="adj" fmla="val 22000"/>
            </a:avLst>
          </a:prstGeom>
          <a:solidFill>
            <a:srgbClr val="4C6B6E"/>
          </a:solidFill>
          <a:ln>
            <a:noFill/>
          </a:ln>
          <a:effectLst/>
        </p:spPr>
        <p:txBody>
          <a:bodyPr rtlCol="0" anchor="ctr"/>
          <a:lstStyle/>
          <a:p>
            <a:pPr algn="ctr"/>
            <a:endParaRPr/>
          </a:p>
        </p:txBody>
      </p:sp>
      <p:sp>
        <p:nvSpPr>
          <p:cNvPr id="54" name="TextBox 53"/>
          <p:cNvSpPr txBox="1"/>
          <p:nvPr/>
        </p:nvSpPr>
        <p:spPr>
          <a:xfrm>
            <a:off x="43905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GL</a:t>
            </a:r>
          </a:p>
        </p:txBody>
      </p:sp>
      <p:sp>
        <p:nvSpPr>
          <p:cNvPr id="55" name="TextBox 54"/>
          <p:cNvSpPr txBox="1"/>
          <p:nvPr/>
        </p:nvSpPr>
        <p:spPr>
          <a:xfrm>
            <a:off x="50546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Gino LegalTech</a:t>
            </a:r>
          </a:p>
        </p:txBody>
      </p:sp>
      <p:sp>
        <p:nvSpPr>
          <p:cNvPr id="56" name="Rounded Rectangle 55"/>
          <p:cNvSpPr/>
          <p:nvPr/>
        </p:nvSpPr>
        <p:spPr>
          <a:xfrm>
            <a:off x="61830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57" name="Rounded Rectangle 56"/>
          <p:cNvSpPr/>
          <p:nvPr/>
        </p:nvSpPr>
        <p:spPr>
          <a:xfrm>
            <a:off x="6313714" y="3396343"/>
            <a:ext cx="500743" cy="500743"/>
          </a:xfrm>
          <a:prstGeom prst="roundRect">
            <a:avLst>
              <a:gd name="adj" fmla="val 22000"/>
            </a:avLst>
          </a:prstGeom>
          <a:solidFill>
            <a:srgbClr val="8A6A3A"/>
          </a:solidFill>
          <a:ln>
            <a:noFill/>
          </a:ln>
          <a:effectLst/>
        </p:spPr>
        <p:txBody>
          <a:bodyPr rtlCol="0" anchor="ctr"/>
          <a:lstStyle/>
          <a:p>
            <a:pPr algn="ctr"/>
            <a:endParaRPr/>
          </a:p>
        </p:txBody>
      </p:sp>
      <p:sp>
        <p:nvSpPr>
          <p:cNvPr id="58" name="TextBox 57"/>
          <p:cNvSpPr txBox="1"/>
          <p:nvPr/>
        </p:nvSpPr>
        <p:spPr>
          <a:xfrm>
            <a:off x="62701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iO</a:t>
            </a:r>
          </a:p>
        </p:txBody>
      </p:sp>
      <p:sp>
        <p:nvSpPr>
          <p:cNvPr id="59" name="TextBox 58"/>
          <p:cNvSpPr txBox="1"/>
          <p:nvPr/>
        </p:nvSpPr>
        <p:spPr>
          <a:xfrm>
            <a:off x="69342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iO</a:t>
            </a:r>
          </a:p>
        </p:txBody>
      </p:sp>
      <p:sp>
        <p:nvSpPr>
          <p:cNvPr id="60" name="Rounded Rectangle 59"/>
          <p:cNvSpPr/>
          <p:nvPr/>
        </p:nvSpPr>
        <p:spPr>
          <a:xfrm>
            <a:off x="80626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61" name="Rounded Rectangle 60"/>
          <p:cNvSpPr/>
          <p:nvPr/>
        </p:nvSpPr>
        <p:spPr>
          <a:xfrm>
            <a:off x="8193314" y="3396343"/>
            <a:ext cx="500743" cy="500743"/>
          </a:xfrm>
          <a:prstGeom prst="roundRect">
            <a:avLst>
              <a:gd name="adj" fmla="val 22000"/>
            </a:avLst>
          </a:prstGeom>
          <a:solidFill>
            <a:srgbClr val="173251"/>
          </a:solidFill>
          <a:ln>
            <a:noFill/>
          </a:ln>
          <a:effectLst/>
        </p:spPr>
        <p:txBody>
          <a:bodyPr rtlCol="0" anchor="ctr"/>
          <a:lstStyle/>
          <a:p>
            <a:pPr algn="ctr"/>
            <a:endParaRPr/>
          </a:p>
        </p:txBody>
      </p:sp>
      <p:sp>
        <p:nvSpPr>
          <p:cNvPr id="62" name="TextBox 61"/>
          <p:cNvSpPr txBox="1"/>
          <p:nvPr/>
        </p:nvSpPr>
        <p:spPr>
          <a:xfrm>
            <a:off x="81497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JB</a:t>
            </a:r>
          </a:p>
        </p:txBody>
      </p:sp>
      <p:sp>
        <p:nvSpPr>
          <p:cNvPr id="63" name="TextBox 62"/>
          <p:cNvSpPr txBox="1"/>
          <p:nvPr/>
        </p:nvSpPr>
        <p:spPr>
          <a:xfrm>
            <a:off x="88138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JBM</a:t>
            </a:r>
          </a:p>
        </p:txBody>
      </p:sp>
      <p:sp>
        <p:nvSpPr>
          <p:cNvPr id="64" name="Rounded Rectangle 63"/>
          <p:cNvSpPr/>
          <p:nvPr/>
        </p:nvSpPr>
        <p:spPr>
          <a:xfrm>
            <a:off x="9942286" y="31568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65" name="Rounded Rectangle 64"/>
          <p:cNvSpPr/>
          <p:nvPr/>
        </p:nvSpPr>
        <p:spPr>
          <a:xfrm>
            <a:off x="10072914" y="3396343"/>
            <a:ext cx="500743" cy="500743"/>
          </a:xfrm>
          <a:prstGeom prst="roundRect">
            <a:avLst>
              <a:gd name="adj" fmla="val 22000"/>
            </a:avLst>
          </a:prstGeom>
          <a:solidFill>
            <a:srgbClr val="E0683A"/>
          </a:solidFill>
          <a:ln>
            <a:noFill/>
          </a:ln>
          <a:effectLst/>
        </p:spPr>
        <p:txBody>
          <a:bodyPr rtlCol="0" anchor="ctr"/>
          <a:lstStyle/>
          <a:p>
            <a:pPr algn="ctr"/>
            <a:endParaRPr/>
          </a:p>
        </p:txBody>
      </p:sp>
      <p:sp>
        <p:nvSpPr>
          <p:cNvPr id="66" name="TextBox 65"/>
          <p:cNvSpPr txBox="1"/>
          <p:nvPr/>
        </p:nvSpPr>
        <p:spPr>
          <a:xfrm>
            <a:off x="10029371" y="35079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Ki</a:t>
            </a:r>
          </a:p>
        </p:txBody>
      </p:sp>
      <p:sp>
        <p:nvSpPr>
          <p:cNvPr id="67" name="TextBox 66"/>
          <p:cNvSpPr txBox="1"/>
          <p:nvPr/>
        </p:nvSpPr>
        <p:spPr>
          <a:xfrm>
            <a:off x="10693400" y="32330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Kingsgate</a:t>
            </a:r>
          </a:p>
        </p:txBody>
      </p:sp>
      <p:sp>
        <p:nvSpPr>
          <p:cNvPr id="68" name="Rounded Rectangle 67"/>
          <p:cNvSpPr/>
          <p:nvPr/>
        </p:nvSpPr>
        <p:spPr>
          <a:xfrm>
            <a:off x="5442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69" name="Rounded Rectangle 68"/>
          <p:cNvSpPr/>
          <p:nvPr/>
        </p:nvSpPr>
        <p:spPr>
          <a:xfrm>
            <a:off x="674914" y="4615543"/>
            <a:ext cx="500743" cy="500743"/>
          </a:xfrm>
          <a:prstGeom prst="roundRect">
            <a:avLst>
              <a:gd name="adj" fmla="val 22000"/>
            </a:avLst>
          </a:prstGeom>
          <a:solidFill>
            <a:srgbClr val="2F6E7A"/>
          </a:solidFill>
          <a:ln>
            <a:noFill/>
          </a:ln>
          <a:effectLst/>
        </p:spPr>
        <p:txBody>
          <a:bodyPr rtlCol="0" anchor="ctr"/>
          <a:lstStyle/>
          <a:p>
            <a:pPr algn="ctr"/>
            <a:endParaRPr/>
          </a:p>
        </p:txBody>
      </p:sp>
      <p:sp>
        <p:nvSpPr>
          <p:cNvPr id="70" name="TextBox 69"/>
          <p:cNvSpPr txBox="1"/>
          <p:nvPr/>
        </p:nvSpPr>
        <p:spPr>
          <a:xfrm>
            <a:off x="6313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Ko</a:t>
            </a:r>
          </a:p>
        </p:txBody>
      </p:sp>
      <p:sp>
        <p:nvSpPr>
          <p:cNvPr id="71" name="TextBox 70"/>
          <p:cNvSpPr txBox="1"/>
          <p:nvPr/>
        </p:nvSpPr>
        <p:spPr>
          <a:xfrm>
            <a:off x="12954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Kochava</a:t>
            </a:r>
          </a:p>
        </p:txBody>
      </p:sp>
      <p:sp>
        <p:nvSpPr>
          <p:cNvPr id="72" name="Rounded Rectangle 71"/>
          <p:cNvSpPr/>
          <p:nvPr/>
        </p:nvSpPr>
        <p:spPr>
          <a:xfrm>
            <a:off x="24238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73" name="Rounded Rectangle 72"/>
          <p:cNvSpPr/>
          <p:nvPr/>
        </p:nvSpPr>
        <p:spPr>
          <a:xfrm>
            <a:off x="2554514" y="4615543"/>
            <a:ext cx="500743" cy="500743"/>
          </a:xfrm>
          <a:prstGeom prst="roundRect">
            <a:avLst>
              <a:gd name="adj" fmla="val 22000"/>
            </a:avLst>
          </a:prstGeom>
          <a:solidFill>
            <a:srgbClr val="B5763A"/>
          </a:solidFill>
          <a:ln>
            <a:noFill/>
          </a:ln>
          <a:effectLst/>
        </p:spPr>
        <p:txBody>
          <a:bodyPr rtlCol="0" anchor="ctr"/>
          <a:lstStyle/>
          <a:p>
            <a:pPr algn="ctr"/>
            <a:endParaRPr/>
          </a:p>
        </p:txBody>
      </p:sp>
      <p:sp>
        <p:nvSpPr>
          <p:cNvPr id="74" name="TextBox 73"/>
          <p:cNvSpPr txBox="1"/>
          <p:nvPr/>
        </p:nvSpPr>
        <p:spPr>
          <a:xfrm>
            <a:off x="25109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MI</a:t>
            </a:r>
          </a:p>
        </p:txBody>
      </p:sp>
      <p:sp>
        <p:nvSpPr>
          <p:cNvPr id="75" name="TextBox 74"/>
          <p:cNvSpPr txBox="1"/>
          <p:nvPr/>
        </p:nvSpPr>
        <p:spPr>
          <a:xfrm>
            <a:off x="31750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Mantra Investment Partners</a:t>
            </a:r>
          </a:p>
        </p:txBody>
      </p:sp>
      <p:sp>
        <p:nvSpPr>
          <p:cNvPr id="76" name="Rounded Rectangle 75"/>
          <p:cNvSpPr/>
          <p:nvPr/>
        </p:nvSpPr>
        <p:spPr>
          <a:xfrm>
            <a:off x="43034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77" name="Rounded Rectangle 76"/>
          <p:cNvSpPr/>
          <p:nvPr/>
        </p:nvSpPr>
        <p:spPr>
          <a:xfrm>
            <a:off x="4434114" y="4615543"/>
            <a:ext cx="500743" cy="500743"/>
          </a:xfrm>
          <a:prstGeom prst="roundRect">
            <a:avLst>
              <a:gd name="adj" fmla="val 22000"/>
            </a:avLst>
          </a:prstGeom>
          <a:solidFill>
            <a:srgbClr val="6E5A7E"/>
          </a:solidFill>
          <a:ln>
            <a:noFill/>
          </a:ln>
          <a:effectLst/>
        </p:spPr>
        <p:txBody>
          <a:bodyPr rtlCol="0" anchor="ctr"/>
          <a:lstStyle/>
          <a:p>
            <a:pPr algn="ctr"/>
            <a:endParaRPr/>
          </a:p>
        </p:txBody>
      </p:sp>
      <p:sp>
        <p:nvSpPr>
          <p:cNvPr id="78" name="TextBox 77"/>
          <p:cNvSpPr txBox="1"/>
          <p:nvPr/>
        </p:nvSpPr>
        <p:spPr>
          <a:xfrm>
            <a:off x="43905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Mo</a:t>
            </a:r>
          </a:p>
        </p:txBody>
      </p:sp>
      <p:sp>
        <p:nvSpPr>
          <p:cNvPr id="79" name="TextBox 78"/>
          <p:cNvSpPr txBox="1"/>
          <p:nvPr/>
        </p:nvSpPr>
        <p:spPr>
          <a:xfrm>
            <a:off x="50546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Moonfire</a:t>
            </a:r>
          </a:p>
        </p:txBody>
      </p:sp>
      <p:sp>
        <p:nvSpPr>
          <p:cNvPr id="80" name="Rounded Rectangle 79"/>
          <p:cNvSpPr/>
          <p:nvPr/>
        </p:nvSpPr>
        <p:spPr>
          <a:xfrm>
            <a:off x="61830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81" name="Rounded Rectangle 80"/>
          <p:cNvSpPr/>
          <p:nvPr/>
        </p:nvSpPr>
        <p:spPr>
          <a:xfrm>
            <a:off x="6313714" y="4615543"/>
            <a:ext cx="500743" cy="500743"/>
          </a:xfrm>
          <a:prstGeom prst="roundRect">
            <a:avLst>
              <a:gd name="adj" fmla="val 22000"/>
            </a:avLst>
          </a:prstGeom>
          <a:solidFill>
            <a:srgbClr val="557A52"/>
          </a:solidFill>
          <a:ln>
            <a:noFill/>
          </a:ln>
          <a:effectLst/>
        </p:spPr>
        <p:txBody>
          <a:bodyPr rtlCol="0" anchor="ctr"/>
          <a:lstStyle/>
          <a:p>
            <a:pPr algn="ctr"/>
            <a:endParaRPr/>
          </a:p>
        </p:txBody>
      </p:sp>
      <p:sp>
        <p:nvSpPr>
          <p:cNvPr id="82" name="TextBox 81"/>
          <p:cNvSpPr txBox="1"/>
          <p:nvPr/>
        </p:nvSpPr>
        <p:spPr>
          <a:xfrm>
            <a:off x="62701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OB</a:t>
            </a:r>
          </a:p>
        </p:txBody>
      </p:sp>
      <p:sp>
        <p:nvSpPr>
          <p:cNvPr id="83" name="TextBox 82"/>
          <p:cNvSpPr txBox="1"/>
          <p:nvPr/>
        </p:nvSpPr>
        <p:spPr>
          <a:xfrm>
            <a:off x="69342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Ocean Bear</a:t>
            </a:r>
          </a:p>
        </p:txBody>
      </p:sp>
      <p:sp>
        <p:nvSpPr>
          <p:cNvPr id="84" name="Rounded Rectangle 83"/>
          <p:cNvSpPr/>
          <p:nvPr/>
        </p:nvSpPr>
        <p:spPr>
          <a:xfrm>
            <a:off x="80626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85" name="Rounded Rectangle 84"/>
          <p:cNvSpPr/>
          <p:nvPr/>
        </p:nvSpPr>
        <p:spPr>
          <a:xfrm>
            <a:off x="8193314" y="4615543"/>
            <a:ext cx="500743" cy="500743"/>
          </a:xfrm>
          <a:prstGeom prst="roundRect">
            <a:avLst>
              <a:gd name="adj" fmla="val 22000"/>
            </a:avLst>
          </a:prstGeom>
          <a:solidFill>
            <a:srgbClr val="3E5A74"/>
          </a:solidFill>
          <a:ln>
            <a:noFill/>
          </a:ln>
          <a:effectLst/>
        </p:spPr>
        <p:txBody>
          <a:bodyPr rtlCol="0" anchor="ctr"/>
          <a:lstStyle/>
          <a:p>
            <a:pPr algn="ctr"/>
            <a:endParaRPr/>
          </a:p>
        </p:txBody>
      </p:sp>
      <p:sp>
        <p:nvSpPr>
          <p:cNvPr id="86" name="TextBox 85"/>
          <p:cNvSpPr txBox="1"/>
          <p:nvPr/>
        </p:nvSpPr>
        <p:spPr>
          <a:xfrm>
            <a:off x="81497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Se</a:t>
            </a:r>
          </a:p>
        </p:txBody>
      </p:sp>
      <p:sp>
        <p:nvSpPr>
          <p:cNvPr id="87" name="TextBox 86"/>
          <p:cNvSpPr txBox="1"/>
          <p:nvPr/>
        </p:nvSpPr>
        <p:spPr>
          <a:xfrm>
            <a:off x="88138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Seek</a:t>
            </a:r>
          </a:p>
        </p:txBody>
      </p:sp>
      <p:sp>
        <p:nvSpPr>
          <p:cNvPr id="88" name="Rounded Rectangle 87"/>
          <p:cNvSpPr/>
          <p:nvPr/>
        </p:nvSpPr>
        <p:spPr>
          <a:xfrm>
            <a:off x="9942286" y="43760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89" name="Rounded Rectangle 88"/>
          <p:cNvSpPr/>
          <p:nvPr/>
        </p:nvSpPr>
        <p:spPr>
          <a:xfrm>
            <a:off x="10072914" y="4615543"/>
            <a:ext cx="500743" cy="500743"/>
          </a:xfrm>
          <a:prstGeom prst="roundRect">
            <a:avLst>
              <a:gd name="adj" fmla="val 22000"/>
            </a:avLst>
          </a:prstGeom>
          <a:solidFill>
            <a:srgbClr val="A8553E"/>
          </a:solidFill>
          <a:ln>
            <a:noFill/>
          </a:ln>
          <a:effectLst/>
        </p:spPr>
        <p:txBody>
          <a:bodyPr rtlCol="0" anchor="ctr"/>
          <a:lstStyle/>
          <a:p>
            <a:pPr algn="ctr"/>
            <a:endParaRPr/>
          </a:p>
        </p:txBody>
      </p:sp>
      <p:sp>
        <p:nvSpPr>
          <p:cNvPr id="90" name="TextBox 89"/>
          <p:cNvSpPr txBox="1"/>
          <p:nvPr/>
        </p:nvSpPr>
        <p:spPr>
          <a:xfrm>
            <a:off x="10029371" y="47271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SC</a:t>
            </a:r>
          </a:p>
        </p:txBody>
      </p:sp>
      <p:sp>
        <p:nvSpPr>
          <p:cNvPr id="91" name="TextBox 90"/>
          <p:cNvSpPr txBox="1"/>
          <p:nvPr/>
        </p:nvSpPr>
        <p:spPr>
          <a:xfrm>
            <a:off x="10693400" y="44522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Spring Collective</a:t>
            </a:r>
          </a:p>
        </p:txBody>
      </p:sp>
      <p:sp>
        <p:nvSpPr>
          <p:cNvPr id="92" name="Rounded Rectangle 91"/>
          <p:cNvSpPr/>
          <p:nvPr/>
        </p:nvSpPr>
        <p:spPr>
          <a:xfrm>
            <a:off x="544286" y="55952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93" name="Rounded Rectangle 92"/>
          <p:cNvSpPr/>
          <p:nvPr/>
        </p:nvSpPr>
        <p:spPr>
          <a:xfrm>
            <a:off x="674914" y="5834743"/>
            <a:ext cx="500743" cy="500743"/>
          </a:xfrm>
          <a:prstGeom prst="roundRect">
            <a:avLst>
              <a:gd name="adj" fmla="val 22000"/>
            </a:avLst>
          </a:prstGeom>
          <a:solidFill>
            <a:srgbClr val="4C6B6E"/>
          </a:solidFill>
          <a:ln>
            <a:noFill/>
          </a:ln>
          <a:effectLst/>
        </p:spPr>
        <p:txBody>
          <a:bodyPr rtlCol="0" anchor="ctr"/>
          <a:lstStyle/>
          <a:p>
            <a:pPr algn="ctr"/>
            <a:endParaRPr/>
          </a:p>
        </p:txBody>
      </p:sp>
      <p:sp>
        <p:nvSpPr>
          <p:cNvPr id="94" name="TextBox 93"/>
          <p:cNvSpPr txBox="1"/>
          <p:nvPr/>
        </p:nvSpPr>
        <p:spPr>
          <a:xfrm>
            <a:off x="631371" y="59463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Sp</a:t>
            </a:r>
          </a:p>
        </p:txBody>
      </p:sp>
      <p:sp>
        <p:nvSpPr>
          <p:cNvPr id="95" name="TextBox 94"/>
          <p:cNvSpPr txBox="1"/>
          <p:nvPr/>
        </p:nvSpPr>
        <p:spPr>
          <a:xfrm>
            <a:off x="1295400" y="56714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Sprootbaby</a:t>
            </a:r>
          </a:p>
        </p:txBody>
      </p:sp>
      <p:sp>
        <p:nvSpPr>
          <p:cNvPr id="96" name="Rounded Rectangle 95"/>
          <p:cNvSpPr/>
          <p:nvPr/>
        </p:nvSpPr>
        <p:spPr>
          <a:xfrm>
            <a:off x="9941850" y="19376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97" name="Rounded Rectangle 96"/>
          <p:cNvSpPr/>
          <p:nvPr/>
        </p:nvSpPr>
        <p:spPr>
          <a:xfrm>
            <a:off x="10072913" y="2168053"/>
            <a:ext cx="500743" cy="500743"/>
          </a:xfrm>
          <a:prstGeom prst="roundRect">
            <a:avLst>
              <a:gd name="adj" fmla="val 22000"/>
            </a:avLst>
          </a:prstGeom>
          <a:solidFill>
            <a:srgbClr val="8A6A3A"/>
          </a:solidFill>
          <a:ln>
            <a:noFill/>
          </a:ln>
          <a:effectLst/>
        </p:spPr>
        <p:txBody>
          <a:bodyPr rtlCol="0" anchor="ctr"/>
          <a:lstStyle/>
          <a:p>
            <a:pPr algn="ctr"/>
            <a:endParaRPr/>
          </a:p>
        </p:txBody>
      </p:sp>
      <p:sp>
        <p:nvSpPr>
          <p:cNvPr id="98" name="TextBox 97"/>
          <p:cNvSpPr txBox="1"/>
          <p:nvPr/>
        </p:nvSpPr>
        <p:spPr>
          <a:xfrm>
            <a:off x="10028935" y="22887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TM</a:t>
            </a:r>
          </a:p>
        </p:txBody>
      </p:sp>
      <p:sp>
        <p:nvSpPr>
          <p:cNvPr id="99" name="TextBox 98"/>
          <p:cNvSpPr txBox="1"/>
          <p:nvPr/>
        </p:nvSpPr>
        <p:spPr>
          <a:xfrm>
            <a:off x="10692964" y="2345119"/>
            <a:ext cx="867229" cy="164789"/>
          </a:xfrm>
          <a:prstGeom prst="rect">
            <a:avLst/>
          </a:prstGeom>
          <a:noFill/>
        </p:spPr>
        <p:txBody>
          <a:bodyPr wrap="square" lIns="0" tIns="0" rIns="0" bIns="0" anchor="ctr">
            <a:spAutoFit/>
          </a:bodyPr>
          <a:lstStyle/>
          <a:p>
            <a:pPr algn="l"/>
            <a:r>
              <a:rPr sz="1071" b="0">
                <a:solidFill>
                  <a:srgbClr val="0E2841"/>
                </a:solidFill>
                <a:latin typeface="Space Grotesk"/>
              </a:rPr>
              <a:t>TMC</a:t>
            </a:r>
          </a:p>
        </p:txBody>
      </p:sp>
      <p:sp>
        <p:nvSpPr>
          <p:cNvPr id="104" name="Rounded Rectangle 103"/>
          <p:cNvSpPr/>
          <p:nvPr/>
        </p:nvSpPr>
        <p:spPr>
          <a:xfrm>
            <a:off x="4271990" y="55952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105" name="Rounded Rectangle 104"/>
          <p:cNvSpPr/>
          <p:nvPr/>
        </p:nvSpPr>
        <p:spPr>
          <a:xfrm>
            <a:off x="4402618" y="5834743"/>
            <a:ext cx="500743" cy="500743"/>
          </a:xfrm>
          <a:prstGeom prst="roundRect">
            <a:avLst>
              <a:gd name="adj" fmla="val 22000"/>
            </a:avLst>
          </a:prstGeom>
          <a:solidFill>
            <a:srgbClr val="E0683A"/>
          </a:solidFill>
          <a:ln>
            <a:noFill/>
          </a:ln>
          <a:effectLst/>
        </p:spPr>
        <p:txBody>
          <a:bodyPr rtlCol="0" anchor="ctr"/>
          <a:lstStyle/>
          <a:p>
            <a:pPr algn="ctr"/>
            <a:endParaRPr/>
          </a:p>
        </p:txBody>
      </p:sp>
      <p:sp>
        <p:nvSpPr>
          <p:cNvPr id="106" name="TextBox 105"/>
          <p:cNvSpPr txBox="1"/>
          <p:nvPr/>
        </p:nvSpPr>
        <p:spPr>
          <a:xfrm>
            <a:off x="4359075" y="59463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Tr</a:t>
            </a:r>
          </a:p>
        </p:txBody>
      </p:sp>
      <p:sp>
        <p:nvSpPr>
          <p:cNvPr id="107" name="TextBox 106"/>
          <p:cNvSpPr txBox="1"/>
          <p:nvPr/>
        </p:nvSpPr>
        <p:spPr>
          <a:xfrm>
            <a:off x="5023104" y="56714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Trip.com</a:t>
            </a:r>
          </a:p>
        </p:txBody>
      </p:sp>
      <p:sp>
        <p:nvSpPr>
          <p:cNvPr id="108" name="Rounded Rectangle 107"/>
          <p:cNvSpPr/>
          <p:nvPr/>
        </p:nvSpPr>
        <p:spPr>
          <a:xfrm>
            <a:off x="6151590" y="55952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109" name="Rounded Rectangle 108"/>
          <p:cNvSpPr/>
          <p:nvPr/>
        </p:nvSpPr>
        <p:spPr>
          <a:xfrm>
            <a:off x="6282218" y="5834743"/>
            <a:ext cx="500743" cy="500743"/>
          </a:xfrm>
          <a:prstGeom prst="roundRect">
            <a:avLst>
              <a:gd name="adj" fmla="val 22000"/>
            </a:avLst>
          </a:prstGeom>
          <a:solidFill>
            <a:srgbClr val="2F6E7A"/>
          </a:solidFill>
          <a:ln>
            <a:noFill/>
          </a:ln>
          <a:effectLst/>
        </p:spPr>
        <p:txBody>
          <a:bodyPr rtlCol="0" anchor="ctr"/>
          <a:lstStyle/>
          <a:p>
            <a:pPr algn="ctr"/>
            <a:endParaRPr/>
          </a:p>
        </p:txBody>
      </p:sp>
      <p:sp>
        <p:nvSpPr>
          <p:cNvPr id="110" name="TextBox 109"/>
          <p:cNvSpPr txBox="1"/>
          <p:nvPr/>
        </p:nvSpPr>
        <p:spPr>
          <a:xfrm>
            <a:off x="6238675" y="59463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UK</a:t>
            </a:r>
          </a:p>
        </p:txBody>
      </p:sp>
      <p:sp>
        <p:nvSpPr>
          <p:cNvPr id="111" name="TextBox 110"/>
          <p:cNvSpPr txBox="1"/>
          <p:nvPr/>
        </p:nvSpPr>
        <p:spPr>
          <a:xfrm>
            <a:off x="6902704" y="56714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UK Tote Group</a:t>
            </a:r>
          </a:p>
        </p:txBody>
      </p:sp>
      <p:sp>
        <p:nvSpPr>
          <p:cNvPr id="112" name="Rounded Rectangle 111"/>
          <p:cNvSpPr/>
          <p:nvPr/>
        </p:nvSpPr>
        <p:spPr>
          <a:xfrm>
            <a:off x="8031190" y="5595257"/>
            <a:ext cx="1705429" cy="979714"/>
          </a:xfrm>
          <a:prstGeom prst="roundRect">
            <a:avLst>
              <a:gd name="adj" fmla="val 11000"/>
            </a:avLst>
          </a:prstGeom>
          <a:solidFill>
            <a:srgbClr val="FFFFFF"/>
          </a:solidFill>
          <a:ln w="12700">
            <a:solidFill>
              <a:srgbClr val="DED7C8"/>
            </a:solidFill>
          </a:ln>
          <a:effectLst/>
        </p:spPr>
        <p:txBody>
          <a:bodyPr rtlCol="0" anchor="ctr"/>
          <a:lstStyle/>
          <a:p>
            <a:pPr algn="ctr"/>
            <a:endParaRPr/>
          </a:p>
        </p:txBody>
      </p:sp>
      <p:sp>
        <p:nvSpPr>
          <p:cNvPr id="113" name="Rounded Rectangle 112"/>
          <p:cNvSpPr/>
          <p:nvPr/>
        </p:nvSpPr>
        <p:spPr>
          <a:xfrm>
            <a:off x="8161818" y="5834743"/>
            <a:ext cx="500743" cy="500743"/>
          </a:xfrm>
          <a:prstGeom prst="roundRect">
            <a:avLst>
              <a:gd name="adj" fmla="val 22000"/>
            </a:avLst>
          </a:prstGeom>
          <a:solidFill>
            <a:srgbClr val="B5763A"/>
          </a:solidFill>
          <a:ln>
            <a:noFill/>
          </a:ln>
          <a:effectLst/>
        </p:spPr>
        <p:txBody>
          <a:bodyPr rtlCol="0" anchor="ctr"/>
          <a:lstStyle/>
          <a:p>
            <a:pPr algn="ctr"/>
            <a:endParaRPr/>
          </a:p>
        </p:txBody>
      </p:sp>
      <p:sp>
        <p:nvSpPr>
          <p:cNvPr id="114" name="TextBox 113"/>
          <p:cNvSpPr txBox="1"/>
          <p:nvPr/>
        </p:nvSpPr>
        <p:spPr>
          <a:xfrm>
            <a:off x="8118275" y="5946321"/>
            <a:ext cx="587829" cy="277586"/>
          </a:xfrm>
          <a:prstGeom prst="rect">
            <a:avLst/>
          </a:prstGeom>
          <a:noFill/>
        </p:spPr>
        <p:txBody>
          <a:bodyPr wrap="none" lIns="0" tIns="0" rIns="0" bIns="0" anchor="ctr">
            <a:spAutoFit/>
          </a:bodyPr>
          <a:lstStyle/>
          <a:p>
            <a:pPr algn="ctr"/>
            <a:r>
              <a:rPr sz="1457" b="1">
                <a:solidFill>
                  <a:srgbClr val="FFFFFF"/>
                </a:solidFill>
                <a:latin typeface="Aptos Display"/>
              </a:rPr>
              <a:t>Vo</a:t>
            </a:r>
          </a:p>
        </p:txBody>
      </p:sp>
      <p:sp>
        <p:nvSpPr>
          <p:cNvPr id="115" name="TextBox 114"/>
          <p:cNvSpPr txBox="1"/>
          <p:nvPr/>
        </p:nvSpPr>
        <p:spPr>
          <a:xfrm>
            <a:off x="8782304" y="5671457"/>
            <a:ext cx="867229" cy="827314"/>
          </a:xfrm>
          <a:prstGeom prst="rect">
            <a:avLst/>
          </a:prstGeom>
          <a:noFill/>
        </p:spPr>
        <p:txBody>
          <a:bodyPr wrap="square" lIns="0" tIns="0" rIns="0" bIns="0" anchor="ctr">
            <a:spAutoFit/>
          </a:bodyPr>
          <a:lstStyle/>
          <a:p>
            <a:pPr algn="l"/>
            <a:r>
              <a:rPr sz="1071" b="0">
                <a:solidFill>
                  <a:srgbClr val="0E2841"/>
                </a:solidFill>
                <a:latin typeface="Space Grotesk"/>
              </a:rPr>
              <a:t>Voi/Manual</a:t>
            </a:r>
          </a:p>
        </p:txBody>
      </p:sp>
      <p:sp>
        <p:nvSpPr>
          <p:cNvPr id="116" name="TextBox 115">
            <a:extLst>
              <a:ext uri="{FF2B5EF4-FFF2-40B4-BE49-F238E27FC236}">
                <a16:creationId xmlns:a16="http://schemas.microsoft.com/office/drawing/2014/main" id="{B8D84DBA-C17C-D4E9-5B58-EE4F01077E33}"/>
              </a:ext>
            </a:extLst>
          </p:cNvPr>
          <p:cNvSpPr txBox="1"/>
          <p:nvPr/>
        </p:nvSpPr>
        <p:spPr>
          <a:xfrm>
            <a:off x="9659257" y="2011136"/>
            <a:ext cx="326571" cy="179614"/>
          </a:xfrm>
          <a:prstGeom prst="rect">
            <a:avLst/>
          </a:prstGeom>
          <a:noFill/>
        </p:spPr>
        <p:txBody>
          <a:bodyPr wrap="none" lIns="0" tIns="0" rIns="0" bIns="0" anchor="ctr">
            <a:spAutoFit/>
          </a:bodyPr>
          <a:lstStyle/>
          <a:p>
            <a:pPr algn="ctr"/>
            <a:r>
              <a:rPr sz="942" b="1">
                <a:solidFill>
                  <a:srgbClr val="FFFFFF"/>
                </a:solidFill>
                <a:latin typeface="Space Grotesk"/>
              </a:rPr>
              <a:t>×2</a:t>
            </a:r>
          </a:p>
        </p:txBody>
      </p:sp>
      <p:sp>
        <p:nvSpPr>
          <p:cNvPr id="117" name="Rounded Rectangle 116">
            <a:extLst>
              <a:ext uri="{FF2B5EF4-FFF2-40B4-BE49-F238E27FC236}">
                <a16:creationId xmlns:a16="http://schemas.microsoft.com/office/drawing/2014/main" id="{072233C7-E84B-5BDE-B447-219EC30A9A1F}"/>
              </a:ext>
            </a:extLst>
          </p:cNvPr>
          <p:cNvSpPr/>
          <p:nvPr/>
        </p:nvSpPr>
        <p:spPr>
          <a:xfrm>
            <a:off x="11321143" y="1840121"/>
            <a:ext cx="326571" cy="217714"/>
          </a:xfrm>
          <a:prstGeom prst="roundRect">
            <a:avLst>
              <a:gd name="adj" fmla="val 50000"/>
            </a:avLst>
          </a:prstGeom>
          <a:solidFill>
            <a:srgbClr val="E95E4C"/>
          </a:solidFill>
          <a:ln>
            <a:noFill/>
          </a:ln>
          <a:effectLst/>
        </p:spPr>
        <p:txBody>
          <a:bodyPr rtlCol="0" anchor="ctr"/>
          <a:lstStyle/>
          <a:p>
            <a:pPr algn="ctr"/>
            <a:endParaRPr/>
          </a:p>
        </p:txBody>
      </p:sp>
      <p:sp>
        <p:nvSpPr>
          <p:cNvPr id="118" name="TextBox 117">
            <a:extLst>
              <a:ext uri="{FF2B5EF4-FFF2-40B4-BE49-F238E27FC236}">
                <a16:creationId xmlns:a16="http://schemas.microsoft.com/office/drawing/2014/main" id="{022985AD-D21E-0B1E-A4C9-25CD6BE44BA3}"/>
              </a:ext>
            </a:extLst>
          </p:cNvPr>
          <p:cNvSpPr txBox="1"/>
          <p:nvPr/>
        </p:nvSpPr>
        <p:spPr>
          <a:xfrm>
            <a:off x="11321143" y="1859171"/>
            <a:ext cx="326571" cy="179614"/>
          </a:xfrm>
          <a:prstGeom prst="rect">
            <a:avLst/>
          </a:prstGeom>
          <a:noFill/>
        </p:spPr>
        <p:txBody>
          <a:bodyPr wrap="none" lIns="0" tIns="0" rIns="0" bIns="0" anchor="ctr">
            <a:spAutoFit/>
          </a:bodyPr>
          <a:lstStyle/>
          <a:p>
            <a:pPr algn="ctr"/>
            <a:r>
              <a:rPr sz="942" b="1">
                <a:solidFill>
                  <a:srgbClr val="FFFFFF"/>
                </a:solidFill>
                <a:latin typeface="Space Grotesk"/>
              </a:rPr>
              <a:t>×2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extBox 1"/>
          <p:cNvSpPr txBox="1"/>
          <p:nvPr/>
        </p:nvSpPr>
        <p:spPr>
          <a:xfrm>
            <a:off x="548640" y="274320"/>
            <a:ext cx="11091672" cy="169277"/>
          </a:xfrm>
          <a:prstGeom prst="rect">
            <a:avLst/>
          </a:prstGeom>
          <a:noFill/>
        </p:spPr>
        <p:txBody>
          <a:bodyPr wrap="square" lIns="0" tIns="0" rIns="0" bIns="0" anchor="t">
            <a:spAutoFit/>
          </a:bodyPr>
          <a:lstStyle/>
          <a:p>
            <a:r>
              <a:rPr lang="en-GB" sz="1100" b="1">
                <a:solidFill>
                  <a:srgbClr val="E95E4C"/>
                </a:solidFill>
                <a:latin typeface="Space Grotesk"/>
              </a:rPr>
              <a:t>AI AGENT BUILDER ACADEMY · AUGUST 2026</a:t>
            </a:r>
          </a:p>
        </p:txBody>
      </p:sp>
      <p:sp>
        <p:nvSpPr>
          <p:cNvPr id="3" name="TextBox 2"/>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a:solidFill>
                  <a:srgbClr val="0E2841"/>
                </a:solidFill>
                <a:latin typeface="Aptos Display"/>
              </a:rPr>
              <a:t>Über mich</a:t>
            </a:r>
            <a:endParaRPr sz="2800" b="1" i="0">
              <a:solidFill>
                <a:srgbClr val="0E2841"/>
              </a:solidFill>
              <a:latin typeface="Aptos Display"/>
            </a:endParaRPr>
          </a:p>
        </p:txBody>
      </p:sp>
      <p:sp>
        <p:nvSpPr>
          <p:cNvPr id="8" name="Rectangle 7">
            <a:extLst>
              <a:ext uri="{FF2B5EF4-FFF2-40B4-BE49-F238E27FC236}">
                <a16:creationId xmlns:a16="http://schemas.microsoft.com/office/drawing/2014/main" id="{BF3D2525-3FCA-F6EA-1268-2BEA2FB65238}"/>
              </a:ext>
            </a:extLst>
          </p:cNvPr>
          <p:cNvSpPr/>
          <p:nvPr/>
        </p:nvSpPr>
        <p:spPr>
          <a:xfrm>
            <a:off x="640535" y="1877841"/>
            <a:ext cx="4544268" cy="4172831"/>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600">
              <a:solidFill>
                <a:schemeClr val="tx1"/>
              </a:solidFill>
            </a:endParaRPr>
          </a:p>
          <a:p>
            <a:endParaRPr lang="en-GB" sz="1600">
              <a:solidFill>
                <a:schemeClr val="tx1"/>
              </a:solidFill>
            </a:endParaRPr>
          </a:p>
          <a:p>
            <a:endParaRPr lang="en-GB" sz="1600">
              <a:solidFill>
                <a:schemeClr val="tx1"/>
              </a:solidFill>
            </a:endParaRPr>
          </a:p>
          <a:p>
            <a:endParaRPr lang="en-GB" sz="1600">
              <a:solidFill>
                <a:schemeClr val="tx1"/>
              </a:solidFill>
            </a:endParaRPr>
          </a:p>
          <a:p>
            <a:endParaRPr lang="en-GB" sz="1600">
              <a:solidFill>
                <a:schemeClr val="tx1"/>
              </a:solidFill>
            </a:endParaRPr>
          </a:p>
          <a:p>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a:p>
            <a:pPr marL="285750" indent="-285750">
              <a:buFont typeface="Space Grotesk" panose="020B0604020202020204" pitchFamily="34" charset="0"/>
              <a:buChar char="•"/>
            </a:pPr>
            <a:r>
              <a:rPr lang="en-GB" sz="1600">
                <a:solidFill>
                  <a:schemeClr val="tx1"/>
                </a:solidFill>
              </a:rPr>
              <a:t/>
            </a:r>
          </a:p>
        </p:txBody>
      </p:sp>
      <p:sp>
        <p:nvSpPr>
          <p:cNvPr id="10" name="Rectangle 9">
            <a:extLst>
              <a:ext uri="{FF2B5EF4-FFF2-40B4-BE49-F238E27FC236}">
                <a16:creationId xmlns:a16="http://schemas.microsoft.com/office/drawing/2014/main" id="{633737E4-FD43-E186-5373-90A90ED860E8}"/>
              </a:ext>
            </a:extLst>
          </p:cNvPr>
          <p:cNvSpPr/>
          <p:nvPr/>
        </p:nvSpPr>
        <p:spPr>
          <a:xfrm>
            <a:off x="6719666" y="1861136"/>
            <a:ext cx="4544268" cy="4172831"/>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rtlCol="0" anchor="t"/>
          <a:lstStyle/>
          <a:p>
            <a:pPr marL="742950" lvl="1" indent="-285750">
              <a:buFont typeface="Space Grotesk" panose="020B0604020202020204" pitchFamily="34" charset="0"/>
              <a:buChar char="•"/>
            </a:pPr>
            <a:endParaRPr lang="en-GB" sz="1600">
              <a:solidFill>
                <a:schemeClr val="tx1"/>
              </a:solidFill>
            </a:endParaRPr>
          </a:p>
          <a:p>
            <a:pPr marL="742950" lvl="1" indent="-285750">
              <a:buFont typeface="Space Grotesk" panose="020B0604020202020204" pitchFamily="34" charset="0"/>
              <a:buChar char="•"/>
            </a:pPr>
            <a:endParaRPr lang="en-GB" sz="1600">
              <a:solidFill>
                <a:schemeClr val="tx1"/>
              </a:solidFill>
            </a:endParaRPr>
          </a:p>
          <a:p>
            <a:pPr lvl="1"/>
            <a:endParaRPr lang="en-GB" sz="1600">
              <a:solidFill>
                <a:schemeClr val="tx1"/>
              </a:solidFill>
            </a:endParaRPr>
          </a:p>
          <a:p>
            <a:pPr marL="742950" lvl="1" indent="-285750">
              <a:buFont typeface="Space Grotesk" panose="020B0604020202020204" pitchFamily="34" charset="0"/>
              <a:buChar char="•"/>
            </a:pPr>
            <a:r>
              <a:rPr lang="en-GB" sz="1600">
                <a:solidFill>
                  <a:schemeClr val="tx1"/>
                </a:solidFill>
              </a:rPr>
              <a:t>KI-Agenten in Unternehmen bringen, Workflows automatisieren</a:t>
            </a:r>
          </a:p>
          <a:p>
            <a:pPr marL="742950" lvl="1" indent="-285750">
              <a:buFont typeface="Space Grotesk" panose="020B0604020202020204" pitchFamily="34" charset="0"/>
              <a:buChar char="•"/>
            </a:pPr>
            <a:r>
              <a:rPr lang="en-GB" sz="1600">
                <a:solidFill>
                  <a:schemeClr val="tx1"/>
                </a:solidFill>
              </a:rPr>
              <a:t>KI-Trainings für Führungskräfte, plus Aufbau des QIMP High-Tech Incubators in Braunschweig</a:t>
            </a:r>
          </a:p>
        </p:txBody>
      </p:sp>
      <p:pic>
        <p:nvPicPr>
          <p:cNvPr id="11" name="HIL Logo" descr="hil_logo.png">
            <a:extLst>
              <a:ext uri="{FF2B5EF4-FFF2-40B4-BE49-F238E27FC236}">
                <a16:creationId xmlns:a16="http://schemas.microsoft.com/office/drawing/2014/main" id="{2FDBF10F-0326-0871-AD08-5DCDDA2F5A34}"/>
              </a:ext>
            </a:extLst>
          </p:cNvPr>
          <p:cNvPicPr>
            <a:picLocks noChangeAspect="1"/>
          </p:cNvPicPr>
          <p:nvPr/>
        </p:nvPicPr>
        <p:blipFill>
          <a:blip r:embed="rId4"/>
          <a:stretch>
            <a:fillRect/>
          </a:stretch>
        </p:blipFill>
        <p:spPr>
          <a:xfrm>
            <a:off x="6847738" y="1999639"/>
            <a:ext cx="2282344" cy="323332"/>
          </a:xfrm>
          <a:prstGeom prst="rect">
            <a:avLst/>
          </a:prstGeom>
        </p:spPr>
      </p:pic>
      <p:sp>
        <p:nvSpPr>
          <p:cNvPr id="12" name="TextBox 11">
            <a:extLst>
              <a:ext uri="{FF2B5EF4-FFF2-40B4-BE49-F238E27FC236}">
                <a16:creationId xmlns:a16="http://schemas.microsoft.com/office/drawing/2014/main" id="{C6FA7F23-B3EB-EDC3-5391-64C60D4702A6}"/>
              </a:ext>
            </a:extLst>
          </p:cNvPr>
          <p:cNvSpPr txBox="1"/>
          <p:nvPr/>
        </p:nvSpPr>
        <p:spPr>
          <a:xfrm>
            <a:off x="2331720" y="2331720"/>
            <a:ext cx="2697480" cy="584775"/>
          </a:xfrm>
          <a:prstGeom prst="rect">
            <a:avLst/>
          </a:prstGeom>
          <a:noFill/>
        </p:spPr>
        <p:txBody>
          <a:bodyPr wrap="square" rtlCol="0">
            <a:spAutoFit/>
          </a:bodyPr>
          <a:lstStyle/>
          <a:p>
            <a:r>
              <a:rPr lang="en-GB" sz="1600"/>
              <a:t>Nicolas Meibohm</a:t>
            </a:r>
          </a:p>
          <a:p>
            <a:r>
              <a:rPr lang="en-GB" sz="1600"/>
              <a:t>Deutschland · Veltheim</a:t>
            </a:r>
            <a:endParaRPr lang="en-GB"/>
          </a:p>
        </p:txBody>
      </p:sp>
      <p:pic>
        <p:nvPicPr>
          <p:cNvPr id="13" name="Picture 12" descr="nico_avatar.png"/>
          <p:cNvPicPr>
            <a:picLocks noChangeAspect="1"/>
          </p:cNvPicPr>
          <p:nvPr/>
        </p:nvPicPr>
        <p:blipFill>
          <a:blip r:embed="rId5"/>
          <a:stretch>
            <a:fillRect/>
          </a:stretch>
        </p:blipFill>
        <p:spPr>
          <a:xfrm>
            <a:off x="841248" y="2084831"/>
            <a:ext cx="1234440" cy="1234440"/>
          </a:xfrm>
          <a:prstGeom prst="rect">
            <a:avLst/>
          </a:prstGeom>
        </p:spPr>
      </p:pic>
      <p:sp>
        <p:nvSpPr>
          <p:cNvPr id="14" name="TextBox 13"/>
          <p:cNvSpPr txBox="1"/>
          <p:nvPr/>
        </p:nvSpPr>
        <p:spPr>
          <a:xfrm>
            <a:off x="868680" y="3611880"/>
            <a:ext cx="4069080" cy="2286000"/>
          </a:xfrm>
          <a:prstGeom prst="rect">
            <a:avLst/>
          </a:prstGeom>
          <a:noFill/>
        </p:spPr>
        <p:txBody>
          <a:bodyPr wrap="square" lIns="0" rIns="0" tIns="0" bIns="0">
            <a:spAutoFit/>
          </a:bodyPr>
          <a:lstStyle/>
          <a:p>
            <a:pPr>
              <a:lnSpc>
                <a:spcPct val="105000"/>
              </a:lnSpc>
              <a:spcAft>
                <a:spcPts val="600"/>
              </a:spcAft>
            </a:pPr>
            <a:r>
              <a:rPr sz="1150" b="1">
                <a:solidFill>
                  <a:srgbClr val="5A6370"/>
                </a:solidFill>
                <a:latin typeface="Space Grotesk"/>
              </a:rPr>
              <a:t>Vorher</a:t>
            </a:r>
          </a:p>
          <a:p>
            <a:pPr>
              <a:lnSpc>
                <a:spcPct val="105000"/>
              </a:lnSpc>
              <a:spcAft>
                <a:spcPts val="400"/>
              </a:spcAft>
            </a:pPr>
            <a:r>
              <a:rPr sz="1250" b="0">
                <a:solidFill>
                  <a:srgbClr val="2B3542"/>
                </a:solidFill>
                <a:latin typeface="Space Grotesk"/>
              </a:rPr>
              <a:t>•  Head of Business Development, Oxolo (KI-SaaS)</a:t>
            </a:r>
          </a:p>
          <a:p>
            <a:pPr>
              <a:lnSpc>
                <a:spcPct val="105000"/>
              </a:lnSpc>
              <a:spcAft>
                <a:spcPts val="400"/>
              </a:spcAft>
            </a:pPr>
            <a:r>
              <a:rPr sz="1250" b="0">
                <a:solidFill>
                  <a:srgbClr val="2B3542"/>
                </a:solidFill>
                <a:latin typeface="Space Grotesk"/>
              </a:rPr>
              <a:t>•  Co-Founder &amp; Head of Connected Car, UUNO / Axel Springer</a:t>
            </a:r>
          </a:p>
          <a:p>
            <a:pPr>
              <a:lnSpc>
                <a:spcPct val="105000"/>
              </a:lnSpc>
              <a:spcAft>
                <a:spcPts val="400"/>
              </a:spcAft>
            </a:pPr>
            <a:r>
              <a:rPr sz="1250" b="0">
                <a:solidFill>
                  <a:srgbClr val="2B3542"/>
                </a:solidFill>
                <a:latin typeface="Space Grotesk"/>
              </a:rPr>
              <a:t>•  Head of YouTube &amp; Social Media, Axel Springer / BILD</a:t>
            </a:r>
          </a:p>
          <a:p>
            <a:pPr>
              <a:lnSpc>
                <a:spcPct val="105000"/>
              </a:lnSpc>
              <a:spcAft>
                <a:spcPts val="400"/>
              </a:spcAft>
            </a:pPr>
            <a:r>
              <a:rPr sz="1250" b="0">
                <a:solidFill>
                  <a:srgbClr val="2B3542"/>
                </a:solidFill>
                <a:latin typeface="Space Grotesk"/>
              </a:rPr>
              <a:t>•  Product Manager Sports, BILD</a:t>
            </a:r>
          </a:p>
          <a:p>
            <a:pPr>
              <a:lnSpc>
                <a:spcPct val="105000"/>
              </a:lnSpc>
              <a:spcAft>
                <a:spcPts val="400"/>
              </a:spcAft>
            </a:pPr>
            <a:r>
              <a:rPr sz="1250" b="0">
                <a:solidFill>
                  <a:srgbClr val="2B3542"/>
                </a:solidFill>
                <a:latin typeface="Space Grotesk"/>
              </a:rPr>
              <a:t>•  Consultant, Goldmedia</a:t>
            </a:r>
          </a:p>
          <a:p>
            <a:pPr>
              <a:lnSpc>
                <a:spcPct val="105000"/>
              </a:lnSpc>
              <a:spcAft>
                <a:spcPts val="400"/>
              </a:spcAft>
            </a:pPr>
            <a:r>
              <a:rPr sz="1250" b="0">
                <a:solidFill>
                  <a:srgbClr val="2B3542"/>
                </a:solidFill>
                <a:latin typeface="Space Grotesk"/>
              </a:rPr>
              <a:t>•  Dipl.-Kfm. (MBA), Leuphana Lüneburg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32C09-B067-6C2A-5277-7F70F6FA73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C74A4D-788C-9A17-88FB-C3F8D084E53A}"/>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21D105E0-357E-F659-0338-E0C01136FE07}"/>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sz="2800" b="1" i="0">
                <a:solidFill>
                  <a:srgbClr val="0E2841"/>
                </a:solidFill>
                <a:latin typeface="Aptos Display"/>
              </a:rPr>
              <a:t>Die Reise in vier Wochen</a:t>
            </a:r>
            <a:r>
              <a:rPr lang="en-GB" sz="2800" b="1" i="0">
                <a:solidFill>
                  <a:srgbClr val="0E2841"/>
                </a:solidFill>
                <a:latin typeface="Aptos Display"/>
              </a:rPr>
              <a:t/>
            </a:r>
            <a:r>
              <a:rPr sz="2800" b="1" i="0">
                <a:solidFill>
                  <a:srgbClr val="0E2841"/>
                </a:solidFill>
                <a:latin typeface="Aptos Display"/>
              </a:rPr>
              <a:t/>
            </a:r>
          </a:p>
        </p:txBody>
      </p:sp>
      <p:sp>
        <p:nvSpPr>
          <p:cNvPr id="4" name="Rounded Rectangle 3">
            <a:extLst>
              <a:ext uri="{FF2B5EF4-FFF2-40B4-BE49-F238E27FC236}">
                <a16:creationId xmlns:a16="http://schemas.microsoft.com/office/drawing/2014/main" id="{7F4ADB36-388E-EE13-CEE6-842E7FD599F8}"/>
              </a:ext>
            </a:extLst>
          </p:cNvPr>
          <p:cNvSpPr/>
          <p:nvPr/>
        </p:nvSpPr>
        <p:spPr>
          <a:xfrm>
            <a:off x="54864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400" b="1">
                <a:solidFill>
                  <a:srgbClr val="E95E4C"/>
                </a:solidFill>
                <a:latin typeface="Space Grotesk"/>
              </a:rPr>
              <a:t>WOCHE 1</a:t>
            </a:r>
          </a:p>
          <a:p>
            <a:pPr algn="l">
              <a:spcBef>
                <a:spcPts val="0"/>
              </a:spcBef>
              <a:spcAft>
                <a:spcPts val="800"/>
              </a:spcAft>
            </a:pPr>
            <a:r>
              <a:rPr sz="1900" b="1" i="0">
                <a:solidFill>
                  <a:srgbClr val="0E2841"/>
                </a:solidFill>
                <a:latin typeface="Aptos Display"/>
              </a:rPr>
              <a:t>Der Baumeister</a:t>
            </a:r>
          </a:p>
          <a:p>
            <a:pPr algn="l">
              <a:spcBef>
                <a:spcPts val="0"/>
              </a:spcBef>
              <a:spcAft>
                <a:spcPts val="0"/>
              </a:spcAft>
            </a:pPr>
            <a:r>
              <a:rPr sz="1300" b="0" i="0">
                <a:solidFill>
                  <a:srgbClr val="2B3542"/>
                </a:solidFill>
                <a:latin typeface="Space Grotesk"/>
              </a:rPr>
              <a:t>Website oder App designt, gecodet und deployed</a:t>
            </a:r>
          </a:p>
        </p:txBody>
      </p:sp>
      <p:sp>
        <p:nvSpPr>
          <p:cNvPr id="5" name="TextBox 4">
            <a:extLst>
              <a:ext uri="{FF2B5EF4-FFF2-40B4-BE49-F238E27FC236}">
                <a16:creationId xmlns:a16="http://schemas.microsoft.com/office/drawing/2014/main" id="{9698E6A9-EDC6-8232-760B-6C3C7A6B82D0}"/>
              </a:ext>
            </a:extLst>
          </p:cNvPr>
          <p:cNvSpPr txBox="1"/>
          <p:nvPr/>
        </p:nvSpPr>
        <p:spPr>
          <a:xfrm>
            <a:off x="309981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6" name="Rounded Rectangle 5">
            <a:extLst>
              <a:ext uri="{FF2B5EF4-FFF2-40B4-BE49-F238E27FC236}">
                <a16:creationId xmlns:a16="http://schemas.microsoft.com/office/drawing/2014/main" id="{C3B64075-12F7-5499-AE76-10A80F5DE59F}"/>
              </a:ext>
            </a:extLst>
          </p:cNvPr>
          <p:cNvSpPr/>
          <p:nvPr/>
        </p:nvSpPr>
        <p:spPr>
          <a:xfrm>
            <a:off x="339852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400" b="1">
                <a:solidFill>
                  <a:srgbClr val="E95E4C"/>
                </a:solidFill>
                <a:latin typeface="Space Grotesk"/>
              </a:rPr>
              <a:t>WOCHE 2</a:t>
            </a:r>
          </a:p>
          <a:p>
            <a:pPr algn="l">
              <a:spcBef>
                <a:spcPts val="0"/>
              </a:spcBef>
              <a:spcAft>
                <a:spcPts val="800"/>
              </a:spcAft>
            </a:pPr>
            <a:r>
              <a:rPr sz="1900" b="1" i="0">
                <a:solidFill>
                  <a:srgbClr val="0E2841"/>
                </a:solidFill>
                <a:latin typeface="Aptos Display"/>
              </a:rPr>
              <a:t>Der Automatisierer</a:t>
            </a:r>
          </a:p>
          <a:p>
            <a:pPr algn="l">
              <a:spcBef>
                <a:spcPts val="0"/>
              </a:spcBef>
              <a:spcAft>
                <a:spcPts val="0"/>
              </a:spcAft>
            </a:pPr>
            <a:r>
              <a:rPr sz="1300" b="0" i="0">
                <a:solidFill>
                  <a:srgbClr val="2B3542"/>
                </a:solidFill>
                <a:latin typeface="Space Grotesk"/>
              </a:rPr>
              <a:t>Erste Agenten: Cowork, Scheduled Tasks, Subagenten, MCP-Verbindungen, Skills</a:t>
            </a:r>
            <a:r>
              <a:rPr lang="en-GB" sz="1300" b="0" i="0">
                <a:solidFill>
                  <a:srgbClr val="2B3542"/>
                </a:solidFill>
                <a:latin typeface="Space Grotesk"/>
              </a:rPr>
              <a:t/>
            </a:r>
            <a:endParaRPr sz="1300" b="0" i="0">
              <a:solidFill>
                <a:srgbClr val="2B3542"/>
              </a:solidFill>
              <a:latin typeface="Space Grotesk"/>
            </a:endParaRPr>
          </a:p>
        </p:txBody>
      </p:sp>
      <p:sp>
        <p:nvSpPr>
          <p:cNvPr id="7" name="TextBox 6">
            <a:extLst>
              <a:ext uri="{FF2B5EF4-FFF2-40B4-BE49-F238E27FC236}">
                <a16:creationId xmlns:a16="http://schemas.microsoft.com/office/drawing/2014/main" id="{7C9090A4-5BDB-91D1-05FF-906BDF017CF3}"/>
              </a:ext>
            </a:extLst>
          </p:cNvPr>
          <p:cNvSpPr txBox="1"/>
          <p:nvPr/>
        </p:nvSpPr>
        <p:spPr>
          <a:xfrm>
            <a:off x="594969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8" name="Rounded Rectangle 7">
            <a:extLst>
              <a:ext uri="{FF2B5EF4-FFF2-40B4-BE49-F238E27FC236}">
                <a16:creationId xmlns:a16="http://schemas.microsoft.com/office/drawing/2014/main" id="{59E13249-0BB1-EE9E-E1CA-B974AB5A114A}"/>
              </a:ext>
            </a:extLst>
          </p:cNvPr>
          <p:cNvSpPr/>
          <p:nvPr/>
        </p:nvSpPr>
        <p:spPr>
          <a:xfrm>
            <a:off x="624840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400" b="1">
                <a:solidFill>
                  <a:srgbClr val="E95E4C"/>
                </a:solidFill>
                <a:latin typeface="Space Grotesk"/>
              </a:rPr>
              <a:t>WOCHE 3</a:t>
            </a:r>
          </a:p>
          <a:p>
            <a:pPr algn="l">
              <a:spcBef>
                <a:spcPts val="0"/>
              </a:spcBef>
              <a:spcAft>
                <a:spcPts val="800"/>
              </a:spcAft>
            </a:pPr>
            <a:r>
              <a:rPr sz="1900" b="1" i="0">
                <a:solidFill>
                  <a:srgbClr val="0E2841"/>
                </a:solidFill>
                <a:latin typeface="Aptos Display"/>
              </a:rPr>
              <a:t>Die Kommando­zentrale</a:t>
            </a:r>
          </a:p>
          <a:p>
            <a:pPr algn="l">
              <a:spcBef>
                <a:spcPts val="0"/>
              </a:spcBef>
              <a:spcAft>
                <a:spcPts val="0"/>
              </a:spcAft>
            </a:pPr>
            <a:r>
              <a:rPr lang="en-GB" sz="1300" b="0" i="0">
                <a:solidFill>
                  <a:srgbClr val="2B3542"/>
                </a:solidFill>
                <a:latin typeface="Space Grotesk"/>
              </a:rPr>
              <a:t>Mehrstufige Automatisierungen, fortgeschrittene Agenten</a:t>
            </a:r>
            <a:r>
              <a:rPr sz="1300" b="0" i="0">
                <a:solidFill>
                  <a:srgbClr val="2B3542"/>
                </a:solidFill>
                <a:latin typeface="Space Grotesk"/>
              </a:rPr>
              <a:t/>
            </a:r>
            <a:r>
              <a:rPr lang="en-GB" sz="1300" b="0" i="0">
                <a:solidFill>
                  <a:srgbClr val="2B3542"/>
                </a:solidFill>
                <a:latin typeface="Space Grotesk"/>
              </a:rPr>
              <a:t/>
            </a:r>
            <a:endParaRPr sz="1300" b="0" i="0">
              <a:solidFill>
                <a:srgbClr val="2B3542"/>
              </a:solidFill>
              <a:latin typeface="Space Grotesk"/>
            </a:endParaRPr>
          </a:p>
        </p:txBody>
      </p:sp>
      <p:sp>
        <p:nvSpPr>
          <p:cNvPr id="9" name="TextBox 8">
            <a:extLst>
              <a:ext uri="{FF2B5EF4-FFF2-40B4-BE49-F238E27FC236}">
                <a16:creationId xmlns:a16="http://schemas.microsoft.com/office/drawing/2014/main" id="{B0B39430-4A2D-5FAD-9C02-3C3243CD6FA7}"/>
              </a:ext>
            </a:extLst>
          </p:cNvPr>
          <p:cNvSpPr txBox="1"/>
          <p:nvPr/>
        </p:nvSpPr>
        <p:spPr>
          <a:xfrm>
            <a:off x="879957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2" name="Rounded Rectangle 11">
            <a:extLst>
              <a:ext uri="{FF2B5EF4-FFF2-40B4-BE49-F238E27FC236}">
                <a16:creationId xmlns:a16="http://schemas.microsoft.com/office/drawing/2014/main" id="{28C1BF51-2EE8-BAE5-F0F8-19EA8AD7E568}"/>
              </a:ext>
            </a:extLst>
          </p:cNvPr>
          <p:cNvSpPr/>
          <p:nvPr/>
        </p:nvSpPr>
        <p:spPr>
          <a:xfrm>
            <a:off x="9116568"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sz="1400" b="1">
                <a:solidFill>
                  <a:srgbClr val="E95E4C"/>
                </a:solidFill>
                <a:latin typeface="Space Grotesk"/>
              </a:rPr>
              <a:t>WOCHE 4</a:t>
            </a:r>
            <a:r>
              <a:rPr lang="en-GB" sz="1400" b="1">
                <a:solidFill>
                  <a:srgbClr val="E95E4C"/>
                </a:solidFill>
                <a:latin typeface="Space Grotesk"/>
              </a:rPr>
              <a:t/>
            </a:r>
            <a:endParaRPr sz="1400" b="1">
              <a:solidFill>
                <a:srgbClr val="E95E4C"/>
              </a:solidFill>
              <a:latin typeface="Space Grotesk"/>
            </a:endParaRPr>
          </a:p>
          <a:p>
            <a:pPr algn="l">
              <a:spcBef>
                <a:spcPts val="0"/>
              </a:spcBef>
              <a:spcAft>
                <a:spcPts val="800"/>
              </a:spcAft>
            </a:pPr>
            <a:r>
              <a:rPr lang="en-GB" sz="1900" b="1" i="0">
                <a:solidFill>
                  <a:srgbClr val="0E2841"/>
                </a:solidFill>
                <a:latin typeface="Aptos Display"/>
              </a:rPr>
              <a:t>Autonome Agenten</a:t>
            </a:r>
            <a:endParaRPr sz="1900" b="1" i="0">
              <a:solidFill>
                <a:srgbClr val="0E2841"/>
              </a:solidFill>
              <a:latin typeface="Aptos Display"/>
            </a:endParaRPr>
          </a:p>
          <a:p>
            <a:pPr algn="l">
              <a:spcBef>
                <a:spcPts val="0"/>
              </a:spcBef>
              <a:spcAft>
                <a:spcPts val="0"/>
              </a:spcAft>
            </a:pPr>
            <a:r>
              <a:rPr sz="1300" b="0" i="0">
                <a:solidFill>
                  <a:srgbClr val="2B3542"/>
                </a:solidFill>
                <a:latin typeface="Space Grotesk"/>
              </a:rPr>
              <a:t>MCP-Verbindungen, Skills, mehrstufige Automatisierungen</a:t>
            </a:r>
          </a:p>
        </p:txBody>
      </p:sp>
      <p:sp>
        <p:nvSpPr>
          <p:cNvPr id="13" name="TextBox 12">
            <a:extLst>
              <a:ext uri="{FF2B5EF4-FFF2-40B4-BE49-F238E27FC236}">
                <a16:creationId xmlns:a16="http://schemas.microsoft.com/office/drawing/2014/main" id="{C17A17B2-46F7-FE74-475C-E0B77EAF444B}"/>
              </a:ext>
            </a:extLst>
          </p:cNvPr>
          <p:cNvSpPr txBox="1"/>
          <p:nvPr/>
        </p:nvSpPr>
        <p:spPr>
          <a:xfrm>
            <a:off x="548640" y="5329833"/>
            <a:ext cx="11091672" cy="369332"/>
          </a:xfrm>
          <a:prstGeom prst="rect">
            <a:avLst/>
          </a:prstGeom>
          <a:noFill/>
        </p:spPr>
        <p:txBody>
          <a:bodyPr wrap="square" lIns="0" tIns="0" rIns="0" bIns="0" anchor="t">
            <a:spAutoFit/>
          </a:bodyPr>
          <a:lstStyle/>
          <a:p>
            <a:pPr algn="ctr">
              <a:spcBef>
                <a:spcPts val="0"/>
              </a:spcBef>
              <a:spcAft>
                <a:spcPts val="0"/>
              </a:spcAft>
            </a:pPr>
            <a:r>
              <a:rPr lang="en-GB" sz="2400" b="1" i="0">
                <a:solidFill>
                  <a:srgbClr val="0E2841"/>
                </a:solidFill>
                <a:latin typeface="Aptos Display"/>
              </a:rPr>
              <a:t>Das Ziel: Top 1%</a:t>
            </a:r>
            <a:endParaRPr sz="2400" b="1" i="0">
              <a:solidFill>
                <a:srgbClr val="0E2841"/>
              </a:solidFill>
              <a:latin typeface="Aptos Display"/>
            </a:endParaRPr>
          </a:p>
        </p:txBody>
      </p:sp>
    </p:spTree>
    <p:extLst>
      <p:ext uri="{BB962C8B-B14F-4D97-AF65-F5344CB8AC3E}">
        <p14:creationId xmlns:p14="http://schemas.microsoft.com/office/powerpoint/2010/main" val="4115994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C01D7-2B7D-E72E-E468-8F14053932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09C5B2-A30B-7DC5-F47E-3D70172D5E76}"/>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1083AC03-6F3E-CC7C-1256-916BF821AB61}"/>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Am Ende ist das eine ...</a:t>
            </a:r>
            <a:endParaRPr sz="2800" b="1" i="0">
              <a:solidFill>
                <a:srgbClr val="0E2841"/>
              </a:solidFill>
              <a:latin typeface="Aptos Display"/>
            </a:endParaRPr>
          </a:p>
        </p:txBody>
      </p:sp>
      <p:sp>
        <p:nvSpPr>
          <p:cNvPr id="4" name="TextBox 3"/>
          <p:cNvSpPr txBox="1"/>
          <p:nvPr/>
        </p:nvSpPr>
        <p:spPr>
          <a:xfrm>
            <a:off x="548640" y="2788920"/>
            <a:ext cx="11091672" cy="1554480"/>
          </a:xfrm>
          <a:prstGeom prst="rect">
            <a:avLst/>
          </a:prstGeom>
          <a:noFill/>
        </p:spPr>
        <p:txBody>
          <a:bodyPr wrap="none" lIns="0" rIns="0" tIns="0" bIns="0" anchor="ctr">
            <a:spAutoFit/>
          </a:bodyPr>
          <a:lstStyle/>
          <a:p>
            <a:pPr algn="l"/>
            <a:r>
              <a:rPr sz="8400" b="1">
                <a:solidFill>
                  <a:srgbClr val="0E2841"/>
                </a:solidFill>
                <a:latin typeface="Aptos Display"/>
              </a:rPr>
              <a:t>Forcing </a:t>
            </a:r>
            <a:r>
              <a:rPr sz="8400" b="1">
                <a:solidFill>
                  <a:srgbClr val="E95E4C"/>
                </a:solidFill>
                <a:latin typeface="Aptos Display"/>
              </a:rPr>
              <a:t>Function.</a:t>
            </a:r>
          </a:p>
        </p:txBody>
      </p:sp>
    </p:spTree>
    <p:extLst>
      <p:ext uri="{BB962C8B-B14F-4D97-AF65-F5344CB8AC3E}">
        <p14:creationId xmlns:p14="http://schemas.microsoft.com/office/powerpoint/2010/main" val="374075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8170-935B-3428-DE0E-C861A097DC5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5476B3-370B-6EE9-FDAE-55FFFF923769}"/>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9F4FEE70-3826-F05E-4D0A-0BEBC08E5384}"/>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Der Wochenrhythmus, rund 5 Stunden gesamt</a:t>
            </a:r>
            <a:endParaRPr sz="2800" b="1" i="0">
              <a:solidFill>
                <a:srgbClr val="0E2841"/>
              </a:solidFill>
              <a:latin typeface="Aptos Display"/>
            </a:endParaRPr>
          </a:p>
        </p:txBody>
      </p:sp>
      <p:sp>
        <p:nvSpPr>
          <p:cNvPr id="4" name="Rounded Rectangle 3">
            <a:extLst>
              <a:ext uri="{FF2B5EF4-FFF2-40B4-BE49-F238E27FC236}">
                <a16:creationId xmlns:a16="http://schemas.microsoft.com/office/drawing/2014/main" id="{7B98ECB1-F2E5-891B-451B-06EA92C1FA74}"/>
              </a:ext>
            </a:extLst>
          </p:cNvPr>
          <p:cNvSpPr/>
          <p:nvPr/>
        </p:nvSpPr>
        <p:spPr>
          <a:xfrm>
            <a:off x="54864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lang="en-GB" sz="1400" b="1">
                <a:solidFill>
                  <a:srgbClr val="E95E4C"/>
                </a:solidFill>
                <a:latin typeface="Space Grotesk"/>
              </a:rPr>
              <a:t>MONTAG</a:t>
            </a:r>
            <a:endParaRPr sz="1100" b="1">
              <a:solidFill>
                <a:srgbClr val="E95E4C"/>
              </a:solidFill>
              <a:latin typeface="Space Grotesk"/>
            </a:endParaRPr>
          </a:p>
          <a:p>
            <a:pPr algn="l">
              <a:spcBef>
                <a:spcPts val="0"/>
              </a:spcBef>
              <a:spcAft>
                <a:spcPts val="800"/>
              </a:spcAft>
            </a:pPr>
            <a:r>
              <a:rPr lang="en-GB" sz="1900" b="1">
                <a:solidFill>
                  <a:srgbClr val="0E2841"/>
                </a:solidFill>
                <a:latin typeface="Aptos Display"/>
              </a:rPr>
              <a:t>Video-Content</a:t>
            </a:r>
            <a:endParaRPr sz="1900" b="1" i="0">
              <a:solidFill>
                <a:srgbClr val="0E2841"/>
              </a:solidFill>
              <a:latin typeface="Aptos Display"/>
            </a:endParaRPr>
          </a:p>
          <a:p>
            <a:pPr algn="l">
              <a:spcBef>
                <a:spcPts val="0"/>
              </a:spcBef>
              <a:spcAft>
                <a:spcPts val="0"/>
              </a:spcAft>
            </a:pPr>
            <a:r>
              <a:rPr lang="en-GB" sz="1300">
                <a:solidFill>
                  <a:srgbClr val="2B3542"/>
                </a:solidFill>
                <a:latin typeface="Space Grotesk"/>
              </a:rPr>
              <a:t>ca. 1 Stunde</a:t>
            </a:r>
          </a:p>
          <a:p>
            <a:pPr algn="l">
              <a:spcBef>
                <a:spcPts val="0"/>
              </a:spcBef>
              <a:spcAft>
                <a:spcPts val="0"/>
              </a:spcAft>
            </a:pPr>
            <a:r>
              <a:rPr lang="en-GB" sz="1300" b="0" i="0">
                <a:solidFill>
                  <a:srgbClr val="2B3542"/>
                </a:solidFill>
                <a:latin typeface="Space Grotesk"/>
              </a:rPr>
              <a:t>Wann du willst</a:t>
            </a:r>
          </a:p>
          <a:p>
            <a:pPr algn="l">
              <a:spcBef>
                <a:spcPts val="0"/>
              </a:spcBef>
              <a:spcAft>
                <a:spcPts val="0"/>
              </a:spcAft>
            </a:pPr>
            <a:r>
              <a:rPr lang="en-GB" sz="1300">
                <a:solidFill>
                  <a:srgbClr val="2B3542"/>
                </a:solidFill>
                <a:latin typeface="Space Grotesk"/>
              </a:rPr>
              <a:t>Hausaufgabe: echte Dinge bauen!</a:t>
            </a:r>
            <a:endParaRPr sz="1300" b="0" i="0">
              <a:solidFill>
                <a:srgbClr val="2B3542"/>
              </a:solidFill>
              <a:latin typeface="Space Grotesk"/>
            </a:endParaRPr>
          </a:p>
        </p:txBody>
      </p:sp>
      <p:sp>
        <p:nvSpPr>
          <p:cNvPr id="5" name="TextBox 4">
            <a:extLst>
              <a:ext uri="{FF2B5EF4-FFF2-40B4-BE49-F238E27FC236}">
                <a16:creationId xmlns:a16="http://schemas.microsoft.com/office/drawing/2014/main" id="{57ACC09F-4DDB-744A-75FA-76DE55B5C930}"/>
              </a:ext>
            </a:extLst>
          </p:cNvPr>
          <p:cNvSpPr txBox="1"/>
          <p:nvPr/>
        </p:nvSpPr>
        <p:spPr>
          <a:xfrm>
            <a:off x="309981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6" name="Rounded Rectangle 5">
            <a:extLst>
              <a:ext uri="{FF2B5EF4-FFF2-40B4-BE49-F238E27FC236}">
                <a16:creationId xmlns:a16="http://schemas.microsoft.com/office/drawing/2014/main" id="{B26ABB9C-105F-335F-20E3-0E3DF0CCF787}"/>
              </a:ext>
            </a:extLst>
          </p:cNvPr>
          <p:cNvSpPr/>
          <p:nvPr/>
        </p:nvSpPr>
        <p:spPr>
          <a:xfrm>
            <a:off x="339852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lang="en-GB" sz="1400" b="1">
                <a:solidFill>
                  <a:srgbClr val="E95E4C"/>
                </a:solidFill>
                <a:latin typeface="Space Grotesk"/>
              </a:rPr>
              <a:t>MONTAG + MITTWOCH</a:t>
            </a:r>
            <a:endParaRPr sz="1400" b="1">
              <a:solidFill>
                <a:srgbClr val="E95E4C"/>
              </a:solidFill>
              <a:latin typeface="Space Grotesk"/>
            </a:endParaRPr>
          </a:p>
          <a:p>
            <a:pPr algn="l">
              <a:spcBef>
                <a:spcPts val="0"/>
              </a:spcBef>
              <a:spcAft>
                <a:spcPts val="800"/>
              </a:spcAft>
            </a:pPr>
            <a:r>
              <a:rPr lang="en-GB" sz="1900" b="1" i="0">
                <a:solidFill>
                  <a:srgbClr val="0E2841"/>
                </a:solidFill>
                <a:latin typeface="Aptos Display"/>
              </a:rPr>
              <a:t>Offene Sprechstunde</a:t>
            </a:r>
            <a:endParaRPr sz="1900" b="1" i="0">
              <a:solidFill>
                <a:srgbClr val="0E2841"/>
              </a:solidFill>
              <a:latin typeface="Aptos Display"/>
            </a:endParaRPr>
          </a:p>
          <a:p>
            <a:pPr algn="l">
              <a:spcBef>
                <a:spcPts val="0"/>
              </a:spcBef>
              <a:spcAft>
                <a:spcPts val="0"/>
              </a:spcAft>
            </a:pPr>
            <a:r>
              <a:rPr lang="en-GB" sz="1300" b="0" i="0">
                <a:solidFill>
                  <a:srgbClr val="2B3542"/>
                </a:solidFill>
                <a:latin typeface="Space Grotesk"/>
              </a:rPr>
              <a:t>Optional: dazukommen, wenn du Fragen hast</a:t>
            </a:r>
          </a:p>
          <a:p>
            <a:pPr algn="l">
              <a:spcBef>
                <a:spcPts val="0"/>
              </a:spcBef>
              <a:spcAft>
                <a:spcPts val="0"/>
              </a:spcAft>
            </a:pPr>
            <a:endParaRPr lang="en-GB" sz="1300">
              <a:solidFill>
                <a:srgbClr val="2B3542"/>
              </a:solidFill>
              <a:latin typeface="Space Grotesk"/>
            </a:endParaRPr>
          </a:p>
        </p:txBody>
      </p:sp>
      <p:sp>
        <p:nvSpPr>
          <p:cNvPr id="7" name="TextBox 6">
            <a:extLst>
              <a:ext uri="{FF2B5EF4-FFF2-40B4-BE49-F238E27FC236}">
                <a16:creationId xmlns:a16="http://schemas.microsoft.com/office/drawing/2014/main" id="{E1B61F37-800B-7B5C-5BB5-EC5420721CE0}"/>
              </a:ext>
            </a:extLst>
          </p:cNvPr>
          <p:cNvSpPr txBox="1"/>
          <p:nvPr/>
        </p:nvSpPr>
        <p:spPr>
          <a:xfrm>
            <a:off x="594969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8" name="Rounded Rectangle 7">
            <a:extLst>
              <a:ext uri="{FF2B5EF4-FFF2-40B4-BE49-F238E27FC236}">
                <a16:creationId xmlns:a16="http://schemas.microsoft.com/office/drawing/2014/main" id="{70E6EAF1-656F-2B4B-3566-E32161048C7D}"/>
              </a:ext>
            </a:extLst>
          </p:cNvPr>
          <p:cNvSpPr/>
          <p:nvPr/>
        </p:nvSpPr>
        <p:spPr>
          <a:xfrm>
            <a:off x="6248400"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lang="en-GB" sz="1400" b="1">
                <a:solidFill>
                  <a:srgbClr val="E95E4C"/>
                </a:solidFill>
                <a:latin typeface="Space Grotesk"/>
              </a:rPr>
              <a:t>UNTER DER WOCHE</a:t>
            </a:r>
            <a:endParaRPr sz="1400" b="1">
              <a:solidFill>
                <a:srgbClr val="E95E4C"/>
              </a:solidFill>
              <a:latin typeface="Space Grotesk"/>
            </a:endParaRPr>
          </a:p>
          <a:p>
            <a:pPr algn="l">
              <a:spcBef>
                <a:spcPts val="0"/>
              </a:spcBef>
              <a:spcAft>
                <a:spcPts val="800"/>
              </a:spcAft>
            </a:pPr>
            <a:r>
              <a:rPr lang="en-GB" sz="1900" b="1" i="0">
                <a:solidFill>
                  <a:srgbClr val="0E2841"/>
                </a:solidFill>
                <a:latin typeface="Aptos Display"/>
              </a:rPr>
              <a:t>1:1 mit Nico</a:t>
            </a:r>
            <a:endParaRPr sz="1900" b="1" i="0">
              <a:solidFill>
                <a:srgbClr val="0E2841"/>
              </a:solidFill>
              <a:latin typeface="Aptos Display"/>
            </a:endParaRPr>
          </a:p>
          <a:p>
            <a:pPr algn="l">
              <a:spcBef>
                <a:spcPts val="0"/>
              </a:spcBef>
              <a:spcAft>
                <a:spcPts val="0"/>
              </a:spcAft>
            </a:pPr>
            <a:r>
              <a:rPr lang="en-GB" sz="1300" b="0" i="0">
                <a:solidFill>
                  <a:srgbClr val="2B3542"/>
                </a:solidFill>
                <a:latin typeface="Space Grotesk"/>
              </a:rPr>
              <a:t>30 Min. zu Strategie oder Umsetzung</a:t>
            </a:r>
          </a:p>
          <a:p>
            <a:pPr algn="l">
              <a:spcBef>
                <a:spcPts val="0"/>
              </a:spcBef>
              <a:spcAft>
                <a:spcPts val="0"/>
              </a:spcAft>
            </a:pPr>
            <a:endParaRPr lang="en-GB" sz="1300">
              <a:solidFill>
                <a:srgbClr val="2B3542"/>
              </a:solidFill>
              <a:latin typeface="Space Grotesk"/>
            </a:endParaRPr>
          </a:p>
          <a:p>
            <a:pPr algn="l">
              <a:spcBef>
                <a:spcPts val="0"/>
              </a:spcBef>
              <a:spcAft>
                <a:spcPts val="0"/>
              </a:spcAft>
            </a:pPr>
            <a:r>
              <a:rPr lang="en-GB" sz="1300" b="0" i="0">
                <a:solidFill>
                  <a:srgbClr val="2B3542"/>
                </a:solidFill>
                <a:latin typeface="Space Grotesk"/>
              </a:rPr>
              <a:t>Ab Woche 2</a:t>
            </a:r>
          </a:p>
          <a:p>
            <a:pPr algn="l">
              <a:spcBef>
                <a:spcPts val="0"/>
              </a:spcBef>
              <a:spcAft>
                <a:spcPts val="0"/>
              </a:spcAft>
            </a:pPr>
            <a:r>
              <a:rPr lang="en-GB" sz="1300">
                <a:solidFill>
                  <a:srgbClr val="2B3542"/>
                </a:solidFill>
                <a:latin typeface="Space Grotesk"/>
                <a:hlinkClick r:id="rId3"/>
              </a:rPr>
              <a:t>Hier buchen</a:t>
            </a:r>
            <a:endParaRPr sz="1300" b="0" i="0">
              <a:solidFill>
                <a:srgbClr val="2B3542"/>
              </a:solidFill>
              <a:latin typeface="Space Grotesk"/>
            </a:endParaRPr>
          </a:p>
        </p:txBody>
      </p:sp>
      <p:sp>
        <p:nvSpPr>
          <p:cNvPr id="9" name="TextBox 8">
            <a:extLst>
              <a:ext uri="{FF2B5EF4-FFF2-40B4-BE49-F238E27FC236}">
                <a16:creationId xmlns:a16="http://schemas.microsoft.com/office/drawing/2014/main" id="{D568F950-6E34-18E9-7A52-DBE617606C4F}"/>
              </a:ext>
            </a:extLst>
          </p:cNvPr>
          <p:cNvSpPr txBox="1"/>
          <p:nvPr/>
        </p:nvSpPr>
        <p:spPr>
          <a:xfrm>
            <a:off x="8799576" y="2926080"/>
            <a:ext cx="307848" cy="457200"/>
          </a:xfrm>
          <a:prstGeom prst="rect">
            <a:avLst/>
          </a:prstGeom>
          <a:noFill/>
        </p:spPr>
        <p:txBody>
          <a:bodyPr wrap="square" lIns="0" tIns="0" rIns="0" bIns="0" anchor="ctr">
            <a:spAutoFit/>
          </a:bodyPr>
          <a:lstStyle/>
          <a:p>
            <a:pPr algn="ctr">
              <a:spcBef>
                <a:spcPts val="0"/>
              </a:spcBef>
              <a:spcAft>
                <a:spcPts val="0"/>
              </a:spcAft>
            </a:pPr>
            <a:r>
              <a:rPr sz="1800" b="1" i="0">
                <a:solidFill>
                  <a:srgbClr val="E95E4C"/>
                </a:solidFill>
                <a:latin typeface="Space Grotesk"/>
              </a:rPr>
              <a:t>→</a:t>
            </a:r>
          </a:p>
        </p:txBody>
      </p:sp>
      <p:sp>
        <p:nvSpPr>
          <p:cNvPr id="12" name="Rounded Rectangle 11">
            <a:extLst>
              <a:ext uri="{FF2B5EF4-FFF2-40B4-BE49-F238E27FC236}">
                <a16:creationId xmlns:a16="http://schemas.microsoft.com/office/drawing/2014/main" id="{147FF0EB-64A9-F6F4-263E-B0FAB7FBE79E}"/>
              </a:ext>
            </a:extLst>
          </p:cNvPr>
          <p:cNvSpPr/>
          <p:nvPr/>
        </p:nvSpPr>
        <p:spPr>
          <a:xfrm>
            <a:off x="9116568" y="2011680"/>
            <a:ext cx="2542032" cy="2286000"/>
          </a:xfrm>
          <a:prstGeom prst="roundRect">
            <a:avLst>
              <a:gd name="adj" fmla="val 4500"/>
            </a:avLst>
          </a:prstGeom>
          <a:solidFill>
            <a:srgbClr val="FFFFFF"/>
          </a:solidFill>
          <a:ln w="9525">
            <a:solidFill>
              <a:srgbClr val="E3E0DA"/>
            </a:solidFill>
          </a:ln>
          <a:effectLst>
            <a:outerShdw blurRad="100000" dist="40000" dir="5400000" rotWithShape="0">
              <a:srgbClr val="0E2841">
                <a:alpha val="16000"/>
              </a:srgbClr>
            </a:outerShdw>
          </a:effectLst>
        </p:spPr>
        <p:style>
          <a:lnRef idx="1">
            <a:schemeClr val="accent1"/>
          </a:lnRef>
          <a:fillRef idx="3">
            <a:schemeClr val="accent1"/>
          </a:fillRef>
          <a:effectRef idx="2">
            <a:schemeClr val="accent1"/>
          </a:effectRef>
          <a:fontRef idx="minor">
            <a:schemeClr val="lt1"/>
          </a:fontRef>
        </p:style>
        <p:txBody>
          <a:bodyPr wrap="square" lIns="146304" tIns="109728" rIns="146304" bIns="109728" rtlCol="0" anchor="t"/>
          <a:lstStyle/>
          <a:p>
            <a:pPr algn="l">
              <a:spcAft>
                <a:spcPts val="400"/>
              </a:spcAft>
            </a:pPr>
            <a:r>
              <a:rPr lang="en-GB" sz="1400" b="1">
                <a:solidFill>
                  <a:srgbClr val="E95E4C"/>
                </a:solidFill>
                <a:latin typeface="Space Grotesk"/>
              </a:rPr>
              <a:t>FREITAG</a:t>
            </a:r>
            <a:endParaRPr lang="en-GB" sz="1100" b="1">
              <a:solidFill>
                <a:srgbClr val="E95E4C"/>
              </a:solidFill>
              <a:latin typeface="Space Grotesk"/>
            </a:endParaRPr>
          </a:p>
          <a:p>
            <a:pPr algn="l">
              <a:spcBef>
                <a:spcPts val="0"/>
              </a:spcBef>
              <a:spcAft>
                <a:spcPts val="800"/>
              </a:spcAft>
            </a:pPr>
            <a:r>
              <a:rPr lang="en-GB" sz="1900" b="1" i="0">
                <a:solidFill>
                  <a:srgbClr val="0E2841"/>
                </a:solidFill>
                <a:latin typeface="Aptos Display"/>
              </a:rPr>
              <a:t>Live-Gruppensession</a:t>
            </a:r>
          </a:p>
          <a:p>
            <a:pPr algn="l">
              <a:spcBef>
                <a:spcPts val="0"/>
              </a:spcBef>
              <a:spcAft>
                <a:spcPts val="0"/>
              </a:spcAft>
            </a:pPr>
            <a:r>
              <a:rPr lang="en-GB" sz="1300" b="0" i="0">
                <a:solidFill>
                  <a:srgbClr val="2B3542"/>
                </a:solidFill>
                <a:latin typeface="Space Grotesk"/>
              </a:rPr>
              <a:t>90 Min.</a:t>
            </a:r>
          </a:p>
          <a:p>
            <a:pPr algn="l">
              <a:spcBef>
                <a:spcPts val="0"/>
              </a:spcBef>
              <a:spcAft>
                <a:spcPts val="0"/>
              </a:spcAft>
            </a:pPr>
            <a:r>
              <a:rPr lang="en-GB" sz="1300">
                <a:solidFill>
                  <a:srgbClr val="2B3542"/>
                </a:solidFill>
                <a:latin typeface="Space Grotesk"/>
              </a:rPr>
              <a:t>Rückblick auf die Woche</a:t>
            </a:r>
          </a:p>
          <a:p>
            <a:pPr algn="l">
              <a:spcBef>
                <a:spcPts val="0"/>
              </a:spcBef>
              <a:spcAft>
                <a:spcPts val="0"/>
              </a:spcAft>
            </a:pPr>
            <a:r>
              <a:rPr lang="en-GB" sz="1300" b="0" i="0">
                <a:solidFill>
                  <a:srgbClr val="2B3542"/>
                </a:solidFill>
                <a:latin typeface="Space Grotesk"/>
              </a:rPr>
              <a:t>Show &amp; Tell</a:t>
            </a:r>
          </a:p>
          <a:p>
            <a:pPr algn="l">
              <a:spcBef>
                <a:spcPts val="0"/>
              </a:spcBef>
              <a:spcAft>
                <a:spcPts val="0"/>
              </a:spcAft>
            </a:pPr>
            <a:r>
              <a:rPr lang="en-GB" sz="1300">
                <a:solidFill>
                  <a:srgbClr val="2B3542"/>
                </a:solidFill>
                <a:latin typeface="Space Grotesk"/>
              </a:rPr>
              <a:t>Q&amp;A</a:t>
            </a:r>
            <a:endParaRPr lang="en-GB" sz="1300" b="0" i="0">
              <a:solidFill>
                <a:srgbClr val="2B3542"/>
              </a:solidFill>
              <a:latin typeface="Space Grotesk"/>
            </a:endParaRPr>
          </a:p>
        </p:txBody>
      </p:sp>
    </p:spTree>
    <p:extLst>
      <p:ext uri="{BB962C8B-B14F-4D97-AF65-F5344CB8AC3E}">
        <p14:creationId xmlns:p14="http://schemas.microsoft.com/office/powerpoint/2010/main" val="297126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86DEB-7CA3-C9FC-C7AF-6E7FEB4A3B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208BC87-3543-E862-B716-8D2AC4E7B738}"/>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3EE91BBD-F569-41C8-3BA9-88CD6D117BFC}"/>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WhatsApp</a:t>
            </a:r>
            <a:endParaRPr sz="2800" b="1" i="0">
              <a:solidFill>
                <a:srgbClr val="0E2841"/>
              </a:solidFill>
              <a:latin typeface="Aptos Display"/>
            </a:endParaRPr>
          </a:p>
        </p:txBody>
      </p:sp>
      <p:sp>
        <p:nvSpPr>
          <p:cNvPr id="4" name="Rounded Rectangle 3"/>
          <p:cNvSpPr/>
          <p:nvPr/>
        </p:nvSpPr>
        <p:spPr>
          <a:xfrm>
            <a:off x="3718407" y="1389888"/>
            <a:ext cx="4754880" cy="4727448"/>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sp>
        <p:nvSpPr>
          <p:cNvPr id="5" name="Oval 4"/>
          <p:cNvSpPr/>
          <p:nvPr/>
        </p:nvSpPr>
        <p:spPr>
          <a:xfrm>
            <a:off x="3901287" y="1508760"/>
            <a:ext cx="109728" cy="109728"/>
          </a:xfrm>
          <a:prstGeom prst="ellipse">
            <a:avLst/>
          </a:prstGeom>
          <a:solidFill>
            <a:srgbClr val="E95E4C"/>
          </a:solidFill>
          <a:ln>
            <a:noFill/>
          </a:ln>
          <a:effectLst/>
        </p:spPr>
        <p:txBody>
          <a:bodyPr rtlCol="0" anchor="ctr"/>
          <a:lstStyle/>
          <a:p>
            <a:pPr algn="ctr"/>
          </a:p>
        </p:txBody>
      </p:sp>
      <p:sp>
        <p:nvSpPr>
          <p:cNvPr id="6" name="Oval 5"/>
          <p:cNvSpPr/>
          <p:nvPr/>
        </p:nvSpPr>
        <p:spPr>
          <a:xfrm>
            <a:off x="4102455" y="1508760"/>
            <a:ext cx="109728" cy="109728"/>
          </a:xfrm>
          <a:prstGeom prst="ellipse">
            <a:avLst/>
          </a:prstGeom>
          <a:solidFill>
            <a:srgbClr val="D6D0C7"/>
          </a:solidFill>
          <a:ln>
            <a:noFill/>
          </a:ln>
          <a:effectLst/>
        </p:spPr>
        <p:txBody>
          <a:bodyPr rtlCol="0" anchor="ctr"/>
          <a:lstStyle/>
          <a:p>
            <a:pPr algn="ctr"/>
          </a:p>
        </p:txBody>
      </p:sp>
      <p:sp>
        <p:nvSpPr>
          <p:cNvPr id="7" name="Oval 6"/>
          <p:cNvSpPr/>
          <p:nvPr/>
        </p:nvSpPr>
        <p:spPr>
          <a:xfrm>
            <a:off x="4303623" y="1508760"/>
            <a:ext cx="109728" cy="109728"/>
          </a:xfrm>
          <a:prstGeom prst="ellipse">
            <a:avLst/>
          </a:prstGeom>
          <a:solidFill>
            <a:srgbClr val="D6D0C7"/>
          </a:solidFill>
          <a:ln>
            <a:noFill/>
          </a:ln>
          <a:effectLst/>
        </p:spPr>
        <p:txBody>
          <a:bodyPr rtlCol="0" anchor="ctr"/>
          <a:lstStyle/>
          <a:p>
            <a:pPr algn="ctr"/>
          </a:p>
        </p:txBody>
      </p:sp>
      <p:pic>
        <p:nvPicPr>
          <p:cNvPr id="8" name="Picture 7" descr="image.png"/>
          <p:cNvPicPr>
            <a:picLocks noChangeAspect="1"/>
          </p:cNvPicPr>
          <p:nvPr/>
        </p:nvPicPr>
        <p:blipFill>
          <a:blip r:embed="rId3"/>
          <a:stretch>
            <a:fillRect/>
          </a:stretch>
        </p:blipFill>
        <p:spPr>
          <a:xfrm>
            <a:off x="3837279" y="1700784"/>
            <a:ext cx="4517136" cy="4297680"/>
          </a:xfrm>
          <a:prstGeom prst="rect">
            <a:avLst/>
          </a:prstGeom>
        </p:spPr>
      </p:pic>
      <p:sp>
        <p:nvSpPr>
          <p:cNvPr id="9" name="TextBox 8"/>
          <p:cNvSpPr txBox="1"/>
          <p:nvPr/>
        </p:nvSpPr>
        <p:spPr>
          <a:xfrm>
            <a:off x="2804007" y="6227064"/>
            <a:ext cx="6583680" cy="310896"/>
          </a:xfrm>
          <a:prstGeom prst="rect">
            <a:avLst/>
          </a:prstGeom>
          <a:noFill/>
        </p:spPr>
        <p:txBody>
          <a:bodyPr wrap="square" lIns="0" rIns="0" tIns="0" bIns="0" anchor="t">
            <a:spAutoFit/>
          </a:bodyPr>
          <a:lstStyle/>
          <a:p>
            <a:pPr algn="ctr"/>
            <a:r>
              <a:rPr sz="1200" b="0">
                <a:solidFill>
                  <a:srgbClr val="5A6370"/>
                </a:solidFill>
                <a:latin typeface="Space Grotesk"/>
              </a:rPr>
              <a:t>Die Community auf WhatsApp</a:t>
            </a:r>
          </a:p>
        </p:txBody>
      </p:sp>
    </p:spTree>
    <p:extLst>
      <p:ext uri="{BB962C8B-B14F-4D97-AF65-F5344CB8AC3E}">
        <p14:creationId xmlns:p14="http://schemas.microsoft.com/office/powerpoint/2010/main" val="3889899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5B06D-566E-B659-8D8C-08A870609B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D70C26F-C372-358A-67FB-C71C5CCEA48A}"/>
              </a:ext>
            </a:extLst>
          </p:cNvPr>
          <p:cNvSpPr txBox="1"/>
          <p:nvPr/>
        </p:nvSpPr>
        <p:spPr>
          <a:xfrm>
            <a:off x="548640" y="274320"/>
            <a:ext cx="11091672" cy="169277"/>
          </a:xfrm>
          <a:prstGeom prst="rect">
            <a:avLst/>
          </a:prstGeom>
          <a:noFill/>
        </p:spPr>
        <p:txBody>
          <a:bodyPr wrap="square" lIns="0" tIns="0" rIns="0" bIns="0" anchor="t">
            <a:spAutoFit/>
          </a:bodyPr>
          <a:lstStyle/>
          <a:p>
            <a:pPr algn="l">
              <a:spcBef>
                <a:spcPts val="0"/>
              </a:spcBef>
              <a:spcAft>
                <a:spcPts val="0"/>
              </a:spcAft>
            </a:pPr>
            <a:r>
              <a:rPr sz="1100" b="1" i="0">
                <a:solidFill>
                  <a:srgbClr val="E95E4C"/>
                </a:solidFill>
                <a:latin typeface="Space Grotesk"/>
              </a:rPr>
              <a:t>AI AGENT BUILDER ACADEMY · AUGUST 2026</a:t>
            </a:r>
            <a:r>
              <a:rPr lang="en-GB" sz="1100" b="1" i="0">
                <a:solidFill>
                  <a:srgbClr val="E95E4C"/>
                </a:solidFill>
                <a:latin typeface="Space Grotesk"/>
              </a:rPr>
              <a:t/>
            </a:r>
            <a:endParaRPr sz="1100" b="1" i="0">
              <a:solidFill>
                <a:srgbClr val="E95E4C"/>
              </a:solidFill>
              <a:latin typeface="Space Grotesk"/>
            </a:endParaRPr>
          </a:p>
        </p:txBody>
      </p:sp>
      <p:sp>
        <p:nvSpPr>
          <p:cNvPr id="3" name="TextBox 2">
            <a:extLst>
              <a:ext uri="{FF2B5EF4-FFF2-40B4-BE49-F238E27FC236}">
                <a16:creationId xmlns:a16="http://schemas.microsoft.com/office/drawing/2014/main" id="{D99DC838-AEB5-534F-248D-43900B085B56}"/>
              </a:ext>
            </a:extLst>
          </p:cNvPr>
          <p:cNvSpPr txBox="1"/>
          <p:nvPr/>
        </p:nvSpPr>
        <p:spPr>
          <a:xfrm>
            <a:off x="548640" y="548640"/>
            <a:ext cx="11091672" cy="430887"/>
          </a:xfrm>
          <a:prstGeom prst="rect">
            <a:avLst/>
          </a:prstGeom>
          <a:noFill/>
        </p:spPr>
        <p:txBody>
          <a:bodyPr wrap="square" lIns="0" tIns="0" rIns="0" bIns="0" anchor="t">
            <a:spAutoFit/>
          </a:bodyPr>
          <a:lstStyle/>
          <a:p>
            <a:pPr algn="l">
              <a:spcBef>
                <a:spcPts val="0"/>
              </a:spcBef>
              <a:spcAft>
                <a:spcPts val="0"/>
              </a:spcAft>
            </a:pPr>
            <a:r>
              <a:rPr lang="en-GB" sz="2800" b="1" i="0">
                <a:solidFill>
                  <a:srgbClr val="0E2841"/>
                </a:solidFill>
                <a:latin typeface="Aptos Display"/>
              </a:rPr>
              <a:t>Tools</a:t>
            </a:r>
            <a:endParaRPr sz="2800" b="1" i="0">
              <a:solidFill>
                <a:srgbClr val="0E2841"/>
              </a:solidFill>
              <a:latin typeface="Aptos Display"/>
            </a:endParaRPr>
          </a:p>
        </p:txBody>
      </p:sp>
      <p:sp>
        <p:nvSpPr>
          <p:cNvPr id="4" name="Rounded Rectangle 3"/>
          <p:cNvSpPr/>
          <p:nvPr/>
        </p:nvSpPr>
        <p:spPr>
          <a:xfrm>
            <a:off x="704088" y="1600200"/>
            <a:ext cx="3291840" cy="17830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pic>
        <p:nvPicPr>
          <p:cNvPr id="5" name="Picture 4" descr="image.jpeg"/>
          <p:cNvPicPr>
            <a:picLocks noChangeAspect="1"/>
          </p:cNvPicPr>
          <p:nvPr/>
        </p:nvPicPr>
        <p:blipFill>
          <a:blip r:embed="rId3"/>
          <a:stretch>
            <a:fillRect/>
          </a:stretch>
        </p:blipFill>
        <p:spPr>
          <a:xfrm>
            <a:off x="1286304" y="1892807"/>
            <a:ext cx="2127406" cy="1197864"/>
          </a:xfrm>
          <a:prstGeom prst="rect">
            <a:avLst/>
          </a:prstGeom>
        </p:spPr>
      </p:pic>
      <p:sp>
        <p:nvSpPr>
          <p:cNvPr id="6" name="Rounded Rectangle 5"/>
          <p:cNvSpPr/>
          <p:nvPr/>
        </p:nvSpPr>
        <p:spPr>
          <a:xfrm>
            <a:off x="4453128" y="1600200"/>
            <a:ext cx="3291840" cy="17830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pic>
        <p:nvPicPr>
          <p:cNvPr id="7" name="Picture 6" descr="image.jpg"/>
          <p:cNvPicPr>
            <a:picLocks noChangeAspect="1"/>
          </p:cNvPicPr>
          <p:nvPr/>
        </p:nvPicPr>
        <p:blipFill>
          <a:blip r:embed="rId4"/>
          <a:stretch>
            <a:fillRect/>
          </a:stretch>
        </p:blipFill>
        <p:spPr>
          <a:xfrm>
            <a:off x="4943708" y="1892807"/>
            <a:ext cx="2310679" cy="1197864"/>
          </a:xfrm>
          <a:prstGeom prst="rect">
            <a:avLst/>
          </a:prstGeom>
        </p:spPr>
      </p:pic>
      <p:sp>
        <p:nvSpPr>
          <p:cNvPr id="8" name="Rounded Rectangle 7"/>
          <p:cNvSpPr/>
          <p:nvPr/>
        </p:nvSpPr>
        <p:spPr>
          <a:xfrm>
            <a:off x="8202168" y="1600200"/>
            <a:ext cx="3291840" cy="17830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pic>
        <p:nvPicPr>
          <p:cNvPr id="9" name="Picture 8" descr="image.png"/>
          <p:cNvPicPr>
            <a:picLocks noChangeAspect="1"/>
          </p:cNvPicPr>
          <p:nvPr/>
        </p:nvPicPr>
        <p:blipFill>
          <a:blip r:embed="rId5"/>
          <a:stretch>
            <a:fillRect/>
          </a:stretch>
        </p:blipFill>
        <p:spPr>
          <a:xfrm>
            <a:off x="8783186" y="1892807"/>
            <a:ext cx="2129802" cy="1197864"/>
          </a:xfrm>
          <a:prstGeom prst="rect">
            <a:avLst/>
          </a:prstGeom>
        </p:spPr>
      </p:pic>
      <p:sp>
        <p:nvSpPr>
          <p:cNvPr id="10" name="Rounded Rectangle 9"/>
          <p:cNvSpPr/>
          <p:nvPr/>
        </p:nvSpPr>
        <p:spPr>
          <a:xfrm>
            <a:off x="2578608" y="3794760"/>
            <a:ext cx="3291840" cy="17830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pic>
        <p:nvPicPr>
          <p:cNvPr id="11" name="Picture 10" descr="image.png"/>
          <p:cNvPicPr>
            <a:picLocks noChangeAspect="1"/>
          </p:cNvPicPr>
          <p:nvPr/>
        </p:nvPicPr>
        <p:blipFill>
          <a:blip r:embed="rId6"/>
          <a:stretch>
            <a:fillRect/>
          </a:stretch>
        </p:blipFill>
        <p:spPr>
          <a:xfrm>
            <a:off x="3625596" y="4087368"/>
            <a:ext cx="1197864" cy="1197864"/>
          </a:xfrm>
          <a:prstGeom prst="rect">
            <a:avLst/>
          </a:prstGeom>
        </p:spPr>
      </p:pic>
      <p:sp>
        <p:nvSpPr>
          <p:cNvPr id="12" name="Rounded Rectangle 11"/>
          <p:cNvSpPr/>
          <p:nvPr/>
        </p:nvSpPr>
        <p:spPr>
          <a:xfrm>
            <a:off x="6327648" y="3794760"/>
            <a:ext cx="3291840" cy="1783080"/>
          </a:xfrm>
          <a:prstGeom prst="roundRect">
            <a:avLst>
              <a:gd name="adj" fmla="val 5500"/>
            </a:avLst>
          </a:prstGeom>
          <a:solidFill>
            <a:srgbClr val="FFFFFF"/>
          </a:solidFill>
          <a:ln w="9525">
            <a:solidFill>
              <a:srgbClr val="E3E0DA"/>
            </a:solidFill>
          </a:ln>
          <a:effectLst>
            <a:outerShdw blurRad="100000" dist="40000" dir="5400000" rotWithShape="0">
              <a:srgbClr val="0E2841">
                <a:alpha val="16000"/>
              </a:srgbClr>
            </a:outerShdw>
          </a:effectLst>
        </p:spPr>
        <p:txBody>
          <a:bodyPr rtlCol="0" anchor="ctr"/>
          <a:lstStyle/>
          <a:p>
            <a:pPr algn="ctr"/>
          </a:p>
        </p:txBody>
      </p:sp>
      <p:pic>
        <p:nvPicPr>
          <p:cNvPr id="13" name="Picture 12" descr="image.png"/>
          <p:cNvPicPr>
            <a:picLocks noChangeAspect="1"/>
          </p:cNvPicPr>
          <p:nvPr/>
        </p:nvPicPr>
        <p:blipFill>
          <a:blip r:embed="rId7"/>
          <a:stretch>
            <a:fillRect/>
          </a:stretch>
        </p:blipFill>
        <p:spPr>
          <a:xfrm>
            <a:off x="6909265" y="4087368"/>
            <a:ext cx="2128604" cy="1197864"/>
          </a:xfrm>
          <a:prstGeom prst="rect">
            <a:avLst/>
          </a:prstGeom>
        </p:spPr>
      </p:pic>
    </p:spTree>
    <p:extLst>
      <p:ext uri="{BB962C8B-B14F-4D97-AF65-F5344CB8AC3E}">
        <p14:creationId xmlns:p14="http://schemas.microsoft.com/office/powerpoint/2010/main" val="4171914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Space Grotesk"/>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ace Grotesk"/>
        <a:ea typeface=""/>
        <a:cs typeface=""/>
        <a:font script="Jpan" typeface="ＭＳ Ｐゴシック"/>
        <a:font script="Hang" typeface="맑은 고딕"/>
        <a:font script="Hans" typeface="宋体"/>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pace Grotesk" panose="020F0502020204030204"/>
        <a:ea typeface=""/>
        <a:cs typeface=""/>
        <a:font script="Jpan" typeface="游ゴシック"/>
        <a:font script="Hang" typeface="맑은 고딕"/>
        <a:font script="Hans" typeface="等线"/>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pace Grotesk" panose="02110004020202020204"/>
        <a:ea typeface=""/>
        <a:cs typeface=""/>
        <a:font script="Jpan" typeface="游ゴシック"/>
        <a:font script="Hang" typeface="맑은 고딕"/>
        <a:font script="Hans" typeface="等线"/>
        <a:font script="Hant" typeface="新細明體"/>
        <a:font script="Arab" typeface="Space Grotesk"/>
        <a:font script="Hebr" typeface="Space Grotesk"/>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pace Grotesk"/>
        <a:font script="Uigh" typeface="Microsoft Uighur"/>
        <a:font script="Geor" typeface="Sylfaen"/>
        <a:font script="Armn" typeface="Space Grotesk"/>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1979</TotalTime>
  <Words>734</Words>
  <Application>Microsoft Macintosh PowerPoint</Application>
  <PresentationFormat>Widescreen</PresentationFormat>
  <Paragraphs>180</Paragraphs>
  <Slides>11</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Aptos</vt:lpstr>
      <vt:lpstr>Aptos Display</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Sebastien de Bandt</cp:lastModifiedBy>
  <cp:revision>105</cp:revision>
  <dcterms:created xsi:type="dcterms:W3CDTF">2013-01-27T09:14:16Z</dcterms:created>
  <dcterms:modified xsi:type="dcterms:W3CDTF">2026-06-21T20:30:32Z</dcterms:modified>
  <cp:category/>
</cp:coreProperties>
</file>