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fntdata" ContentType="application/x-fontdata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80" r:id="rId31"/>
    <p:sldId id="259" r:id="rId10"/>
    <p:sldId id="281" r:id="rId32"/>
    <p:sldId id="260" r:id="rId11"/>
    <p:sldId id="261" r:id="rId12"/>
    <p:sldId id="270" r:id="rId21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1" r:id="rId22"/>
    <p:sldId id="272" r:id="rId23"/>
    <p:sldId id="277" r:id="rId28"/>
    <p:sldId id="273" r:id="rId24"/>
    <p:sldId id="274" r:id="rId25"/>
    <p:sldId id="275" r:id="rId26"/>
    <p:sldId id="276" r:id="rId27"/>
    <p:sldId id="279" r:id="rId30"/>
    <p:sldId id="278" r:id="rId29"/>
  </p:sldIdLst>
  <p:sldSz cx="12191695" cy="6858000" type="screen4x3"/>
  <p:notesSz cx="6858000" cy="9144000"/>
  <p:embeddedFontLst>
    <p:embeddedFont>
      <p:font typeface="Space Grotesk"/>
      <p:regular r:id="rId33"/>
      <p:bold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font" Target="fonts/font1.fntdata"/><Relationship Id="rId34" Type="http://schemas.openxmlformats.org/officeDocument/2006/relationships/font" Target="fonts/font2.fntdata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Space Grotesk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Space Grotesk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Space Grotesk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Space Grotesk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Space Grotesk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logo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640080"/>
            <a:ext cx="2743200" cy="3877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" y="2103120"/>
            <a:ext cx="10881360" cy="2651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5000" b="1">
                <a:solidFill>
                  <a:srgbClr val="E6EDF5"/>
                </a:solidFill>
                <a:latin typeface="Aptos Display"/>
              </a:rPr>
              <a:t>In 60 Minuten baust du</a:t>
            </a:r>
          </a:p>
          <a:p>
            <a:pPr algn="l">
              <a:lnSpc>
                <a:spcPct val="105000"/>
              </a:lnSpc>
            </a:pPr>
            <a:r>
              <a:rPr sz="5000" b="1">
                <a:solidFill>
                  <a:srgbClr val="E6EDF5"/>
                </a:solidFill>
                <a:latin typeface="Aptos Display"/>
              </a:rPr>
              <a:t>deinen </a:t>
            </a:r>
            <a:r>
              <a:rPr sz="5000" b="1">
                <a:solidFill>
                  <a:srgbClr val="E95E4C"/>
                </a:solidFill>
                <a:latin typeface="Aptos Display"/>
              </a:rPr>
              <a:t>ersten KI-Agenten.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5532120"/>
            <a:ext cx="1005840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E95E4C"/>
                </a:solidFill>
                <a:latin typeface="Space Grotesk"/>
              </a:rPr>
              <a:t>LIVE-WEBINAR · FR, 24. JULI 2026</a:t>
            </a:r>
          </a:p>
          <a:p>
            <a:pPr algn="l">
              <a:spcAft>
                <a:spcPts val="400"/>
              </a:spcAft>
            </a:pPr>
            <a:r>
              <a:rPr sz="1600" b="0">
                <a:solidFill>
                  <a:srgbClr val="9FB0C3"/>
                </a:solidFill>
                <a:latin typeface="Space Grotesk"/>
              </a:rPr>
              <a:t>mit Nicolas Meibohm · High Intent Labs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WAS SOLL ER TUN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Ein paar Agenten, klein anfangen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6003" y="1920240"/>
            <a:ext cx="352044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1763" y="2212848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Newsletter-Agent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1763" y="2697480"/>
            <a:ext cx="27889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liest deine Quellen, legt dir morgens eine Zusammenfassung hin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5627" y="1920240"/>
            <a:ext cx="352044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01387" y="2212848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Beleg-Jäger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01387" y="2697480"/>
            <a:ext cx="27889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sortiert Rechnungen und hängt sie an die richtige Buchung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5251" y="1920240"/>
            <a:ext cx="352044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51011" y="2212848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Research-Agent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51011" y="2697480"/>
            <a:ext cx="27889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findet, was deine Zielgruppe gerade umtreibt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003" y="3886200"/>
            <a:ext cx="352044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1763" y="4178808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Social-Agent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1763" y="4663440"/>
            <a:ext cx="27889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macht aus einem Gedanken fertige Posts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35627" y="3886200"/>
            <a:ext cx="352044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01387" y="4178808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Reporting-Agent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01387" y="4663440"/>
            <a:ext cx="27889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schreibt deinen Montags-Report aus den Zahlen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85251" y="3886200"/>
            <a:ext cx="352044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7780">
            <a:solidFill>
              <a:srgbClr val="E95E4C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551011" y="4178808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E95E4C"/>
                </a:solidFill>
                <a:latin typeface="Aptos Display"/>
              </a:rPr>
              <a:t>Und dein eigener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51011" y="4663440"/>
            <a:ext cx="27889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irgendeine Aufgabe, die dich jede Woche nervt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SCHRITT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Bau deinen ersten Agenten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6003" y="1874519"/>
            <a:ext cx="3520440" cy="2606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51763" y="2194560"/>
            <a:ext cx="457200" cy="4572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1763" y="219456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 Display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1763" y="283464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Arbeitsordner wählen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1763" y="3337560"/>
            <a:ext cx="278892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2B3542"/>
                </a:solidFill>
                <a:latin typeface="Space Grotesk"/>
              </a:rPr>
              <a:t>Ein leerer Ordner auf deinem Rechner. Hier wohnt der Agent.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35627" y="1874519"/>
            <a:ext cx="3520440" cy="2606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701387" y="2194560"/>
            <a:ext cx="457200" cy="4572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01387" y="219456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 Display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1387" y="283464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Agenten anlegen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1387" y="3337560"/>
            <a:ext cx="278892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2B3542"/>
                </a:solidFill>
                <a:latin typeface="Space Grotesk"/>
              </a:rPr>
              <a:t>In Claude auf „Agents“, neuer Agent, den Ordner auswählen.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85251" y="1874519"/>
            <a:ext cx="3520440" cy="2606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551011" y="2194560"/>
            <a:ext cx="457200" cy="4572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51011" y="219456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 Display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51011" y="283464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Auftrag geben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51011" y="3337560"/>
            <a:ext cx="278892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2B3542"/>
                </a:solidFill>
                <a:latin typeface="Space Grotesk"/>
              </a:rPr>
              <a:t>Ein Satz, klar formuliert. So einer: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463040" y="4846320"/>
            <a:ext cx="9262872" cy="1280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7780">
            <a:solidFill>
              <a:srgbClr val="E95E4C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920240" y="4846320"/>
            <a:ext cx="8348472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sz="1800" b="1">
                <a:solidFill>
                  <a:srgbClr val="0E2841"/>
                </a:solidFill>
                <a:latin typeface="Aptos Display"/>
              </a:rPr>
              <a:t>„Bau mir einen täglichen Newsletter zu den Themen, die mich interessieren, den ich morgens um 7 Uhr bekomme.“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SCHRITT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Jetzt wird er persönlich, mit einem Gedächtnis</a:t>
            </a:r>
          </a:p>
        </p:txBody>
      </p:sp>
      <p:sp>
        <p:nvSpPr>
          <p:cNvPr id="5" name="Oval 4"/>
          <p:cNvSpPr/>
          <p:nvPr/>
        </p:nvSpPr>
        <p:spPr>
          <a:xfrm>
            <a:off x="822960" y="1783080"/>
            <a:ext cx="502920" cy="50292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783080"/>
            <a:ext cx="5029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 Display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1801368"/>
            <a:ext cx="102412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Lade die zwei Dateien runter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2240280"/>
            <a:ext cx="10241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2B3542"/>
                </a:solidFill>
                <a:latin typeface="Space Grotesk"/>
              </a:rPr>
              <a:t>CLAUDE.md und MEMORY.md. Die Links stehen auf der Webinar-Seite.</a:t>
            </a:r>
          </a:p>
        </p:txBody>
      </p:sp>
      <p:sp>
        <p:nvSpPr>
          <p:cNvPr id="9" name="Oval 8"/>
          <p:cNvSpPr/>
          <p:nvPr/>
        </p:nvSpPr>
        <p:spPr>
          <a:xfrm>
            <a:off x="822960" y="2670048"/>
            <a:ext cx="502920" cy="50292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670048"/>
            <a:ext cx="5029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 Display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2688336"/>
            <a:ext cx="102412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Leg sie in deinen Arbeitsordner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3127248"/>
            <a:ext cx="10241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2B3542"/>
                </a:solidFill>
                <a:latin typeface="Space Grotesk"/>
              </a:rPr>
              <a:t>genau den Ordner, den du eben gewählt hast.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3557015"/>
            <a:ext cx="502920" cy="50292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557015"/>
            <a:ext cx="5029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 Display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3575303"/>
            <a:ext cx="102412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Zurück in Claude: „schau mal in den Ordner“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4014215"/>
            <a:ext cx="10241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2B3542"/>
                </a:solidFill>
                <a:latin typeface="Space Grotesk"/>
              </a:rPr>
              <a:t>er liest CLAUDE.md und weiß jetzt, was er werden soll.</a:t>
            </a:r>
          </a:p>
        </p:txBody>
      </p:sp>
      <p:sp>
        <p:nvSpPr>
          <p:cNvPr id="17" name="Oval 16"/>
          <p:cNvSpPr/>
          <p:nvPr/>
        </p:nvSpPr>
        <p:spPr>
          <a:xfrm>
            <a:off x="822960" y="4443984"/>
            <a:ext cx="502920" cy="50292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4443984"/>
            <a:ext cx="5029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 Display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0200" y="4462272"/>
            <a:ext cx="102412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Claude fragt zurück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00200" y="4901184"/>
            <a:ext cx="10241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2B3542"/>
                </a:solidFill>
                <a:latin typeface="Space Grotesk"/>
              </a:rPr>
              <a:t>welche Themen? welche Quellen? wie oft und zu welcher Uhrzeit?</a:t>
            </a:r>
          </a:p>
        </p:txBody>
      </p:sp>
      <p:sp>
        <p:nvSpPr>
          <p:cNvPr id="21" name="Oval 20"/>
          <p:cNvSpPr/>
          <p:nvPr/>
        </p:nvSpPr>
        <p:spPr>
          <a:xfrm>
            <a:off x="822960" y="5330952"/>
            <a:ext cx="502920" cy="50292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5330952"/>
            <a:ext cx="5029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 Display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00200" y="5349240"/>
            <a:ext cx="102412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E2841"/>
                </a:solidFill>
                <a:latin typeface="Aptos Display"/>
              </a:rPr>
              <a:t>Du antwortest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00200" y="5788152"/>
            <a:ext cx="10241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2B3542"/>
                </a:solidFill>
                <a:latin typeface="Space Grotesk"/>
              </a:rPr>
              <a:t>und dein erster persönlicher Newsletter steht.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SCHRITT 4 · WAS REINKOMMT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CLAUDE.md und MEMORY.md, im Klartext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011" y="1783080"/>
            <a:ext cx="5212080" cy="43434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7780">
            <a:solidFill>
              <a:srgbClr val="E95E4C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5771" y="2075688"/>
            <a:ext cx="4480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E95E4C"/>
                </a:solidFill>
                <a:latin typeface="Aptos Display"/>
              </a:rPr>
              <a:t>📄 CLAUDE.md</a:t>
            </a:r>
            <a:r>
              <a:rPr sz="1200" b="0">
                <a:solidFill>
                  <a:srgbClr val="5A6370"/>
                </a:solidFill>
                <a:latin typeface="Space Grotesk"/>
              </a:rPr>
              <a:t>   die Stellenbeschreibung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915771" y="2606040"/>
            <a:ext cx="4480560" cy="18288"/>
          </a:xfrm>
          <a:prstGeom prst="rect">
            <a:avLst/>
          </a:prstGeom>
          <a:solidFill>
            <a:srgbClr val="E3E0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5771" y="2788920"/>
            <a:ext cx="4480560" cy="3063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Wer du bist: mein persönliches Briefing, nur für mich.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Beim ersten Mal fragst du mich: welche Themen? welche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   Quellen? wie oft und zu welcher Uhrzeit?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Dann jeden Lauf: MEMORY.md lesen, Wichtigstes sammeln,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   Betreff + 3 bis 5 Punkte mit Quelle, in OUTPUT/ ablegen.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Leitplanken: keine erfundenen Fakten, kein Marketing-Ton.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Danach: MEMORY.md mit meinem Feedback aktualisieren.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29603" y="1783080"/>
            <a:ext cx="5212080" cy="43434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95363" y="2075688"/>
            <a:ext cx="4480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E95E4C"/>
                </a:solidFill>
                <a:latin typeface="Aptos Display"/>
              </a:rPr>
              <a:t>📄 MEMORY.md</a:t>
            </a:r>
            <a:r>
              <a:rPr sz="1200" b="0">
                <a:solidFill>
                  <a:srgbClr val="5A6370"/>
                </a:solidFill>
                <a:latin typeface="Space Grotesk"/>
              </a:rPr>
              <a:t>   das Gedächtnis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95363" y="2606040"/>
            <a:ext cx="4480560" cy="18288"/>
          </a:xfrm>
          <a:prstGeom prst="rect">
            <a:avLst/>
          </a:prstGeom>
          <a:solidFill>
            <a:srgbClr val="E3E0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95363" y="2788920"/>
            <a:ext cx="4480560" cy="3063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Meine Themen: [KI · meine Branche · ein Hobby]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Meine Quellen: [2 bis 3 Blogs oder Newsletter]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So mag ich es: kurz, Wichtigstes zuerst, mit Quelle.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 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Was ich spannend fand: (füllt sich)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Was raus kann: (füllt sich)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 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250" b="0">
                <a:solidFill>
                  <a:srgbClr val="2B3542"/>
                </a:solidFill>
                <a:latin typeface="Space Grotesk"/>
              </a:rPr>
              <a:t>Letzte Ausgaben: Datum | Highlight | Feedback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309360"/>
            <a:ext cx="11064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0">
                <a:solidFill>
                  <a:srgbClr val="5A6370"/>
                </a:solidFill>
                <a:latin typeface="Space Grotesk"/>
              </a:rPr>
              <a:t>Beides sind einfache Textdateien. Mehr braucht dein erster Agent nicht.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50292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GESCHAFFT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103120"/>
            <a:ext cx="10881360" cy="2743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1800"/>
              </a:spcAft>
            </a:pPr>
            <a:r>
              <a:rPr sz="4000" b="1">
                <a:solidFill>
                  <a:srgbClr val="E6EDF5"/>
                </a:solidFill>
                <a:latin typeface="Aptos Display"/>
              </a:rPr>
              <a:t>Du hast gerade deinen ersten </a:t>
            </a:r>
            <a:r>
              <a:rPr sz="4000" b="1">
                <a:solidFill>
                  <a:srgbClr val="E95E4C"/>
                </a:solidFill>
                <a:latin typeface="Aptos Display"/>
              </a:rPr>
              <a:t>selbstlernenden Agenten</a:t>
            </a:r>
            <a:r>
              <a:rPr sz="4000" b="1">
                <a:solidFill>
                  <a:srgbClr val="E6EDF5"/>
                </a:solidFill>
                <a:latin typeface="Aptos Display"/>
              </a:rPr>
              <a:t> gebaut.</a:t>
            </a:r>
          </a:p>
          <a:p>
            <a:pPr algn="l">
              <a:lnSpc>
                <a:spcPct val="108000"/>
              </a:lnSpc>
              <a:spcAft>
                <a:spcPts val="1800"/>
              </a:spcAft>
            </a:pPr>
            <a:r>
              <a:rPr sz="2000" b="0">
                <a:solidFill>
                  <a:srgbClr val="9FB0C3"/>
                </a:solidFill>
                <a:latin typeface="Space Grotesk"/>
              </a:rPr>
              <a:t>Einen, der nicht jeden Tag stur dasselbe pusht, sondern mit jedem Feedback ein Stück besser wird.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NICHT „DIE EINE KI“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Welches Modell nehme ich?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6003" y="1965960"/>
            <a:ext cx="3520440" cy="31089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anthro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763" y="2400300"/>
            <a:ext cx="502920" cy="502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1763" y="310896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0E2841"/>
                </a:solidFill>
                <a:latin typeface="Aptos Display"/>
              </a:rPr>
              <a:t>Schnell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1763" y="3611880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95E4C"/>
                </a:solidFill>
                <a:latin typeface="Space Grotesk"/>
              </a:rPr>
              <a:t>z.B. Haiku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1763" y="402336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Fleißarbeit: viele einfache Aufgaben, günstig.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35627" y="1965960"/>
            <a:ext cx="3520440" cy="31089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11" name="Picture 10" descr="anthro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387" y="2400300"/>
            <a:ext cx="502920" cy="5029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01387" y="310896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0E2841"/>
                </a:solidFill>
                <a:latin typeface="Aptos Display"/>
              </a:rPr>
              <a:t>Ausgewogen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1387" y="3611880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95E4C"/>
                </a:solidFill>
                <a:latin typeface="Space Grotesk"/>
              </a:rPr>
              <a:t>z.B. Sonnet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1387" y="402336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Der Allrounder für die meiste Arbeit.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85251" y="1965960"/>
            <a:ext cx="3520440" cy="31089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7780">
            <a:solidFill>
              <a:srgbClr val="E95E4C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16" name="Picture 15" descr="anthro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011" y="2400300"/>
            <a:ext cx="502920" cy="5029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551011" y="310896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0E2841"/>
                </a:solidFill>
                <a:latin typeface="Aptos Display"/>
              </a:rPr>
              <a:t>Denkt am meisten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51011" y="3611880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95E4C"/>
                </a:solidFill>
                <a:latin typeface="Space Grotesk"/>
              </a:rPr>
              <a:t>z.B. Opus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51011" y="402336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Für Kniffliges. „Reasoning“: es überlegt länger, bevor es antwortet.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5486400"/>
            <a:ext cx="11064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700" b="1">
                <a:solidFill>
                  <a:srgbClr val="E95E4C"/>
                </a:solidFill>
                <a:latin typeface="Aptos Display"/>
              </a:rPr>
              <a:t>Faustregel: das kleine fürs Fleißige, das große fürs Denken.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UND DANN WIRD ES RICHTIG STARK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Nicht ein Agent, viele, alle verknüpft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5120640" cy="3840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  <a:spcAft>
                <a:spcPts val="1300"/>
              </a:spcAft>
            </a:pPr>
            <a:r>
              <a:rPr sz="1700" b="0">
                <a:solidFill>
                  <a:srgbClr val="2B3542"/>
                </a:solidFill>
                <a:latin typeface="Space Grotesk"/>
              </a:rPr>
              <a:t>Der eigentliche Sprung ist nicht ein einzelner Agent, der lernt.</a:t>
            </a:r>
          </a:p>
          <a:p>
            <a:pPr algn="l">
              <a:lnSpc>
                <a:spcPct val="130000"/>
              </a:lnSpc>
              <a:spcAft>
                <a:spcPts val="1300"/>
              </a:spcAft>
            </a:pPr>
            <a:r>
              <a:rPr sz="1700" b="0">
                <a:solidFill>
                  <a:srgbClr val="2B3542"/>
                </a:solidFill>
                <a:latin typeface="Space Grotesk"/>
              </a:rPr>
              <a:t>Es ist, dass du viele Projekte hast, alle in denselben Notizen, alle miteinander verknüpft. Sie teilen Kontext und werden zusammen besser.</a:t>
            </a:r>
          </a:p>
          <a:p>
            <a:pPr algn="l">
              <a:lnSpc>
                <a:spcPct val="130000"/>
              </a:lnSpc>
              <a:spcAft>
                <a:spcPts val="1300"/>
              </a:spcAft>
            </a:pPr>
            <a:r>
              <a:rPr sz="1700" b="1">
                <a:solidFill>
                  <a:srgbClr val="0E2841"/>
                </a:solidFill>
                <a:latin typeface="Space Grotesk"/>
              </a:rPr>
              <a:t>Dafür nutze ich Obsidian: einfache Textdateien, alles bei mir auf dem Rechner, alles verbunden.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0" y="1737360"/>
            <a:ext cx="5669280" cy="42062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7" name="Picture 6" descr="obsidi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040" y="2834640"/>
            <a:ext cx="914400" cy="914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4114800"/>
            <a:ext cx="5669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5A6370"/>
                </a:solidFill>
                <a:latin typeface="Space Grotesk"/>
              </a:rPr>
              <a:t>[ dein Obsidian-Graph kommt hier rein ]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50292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FÜR SPÄTER, DIE KÜR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005840"/>
            <a:ext cx="106070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E6EDF5"/>
                </a:solidFill>
                <a:latin typeface="Aptos Display"/>
              </a:rPr>
              <a:t>Und irgendwann: Hermes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377440"/>
            <a:ext cx="9875520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  <a:spcAft>
                <a:spcPts val="1600"/>
              </a:spcAft>
            </a:pPr>
            <a:r>
              <a:rPr sz="2200" b="1">
                <a:solidFill>
                  <a:srgbClr val="E95E4C"/>
                </a:solidFill>
                <a:latin typeface="Aptos Display"/>
              </a:rPr>
              <a:t>Ein Postfach für deine Agenten.</a:t>
            </a:r>
          </a:p>
          <a:p>
            <a:pPr algn="l">
              <a:lnSpc>
                <a:spcPct val="130000"/>
              </a:lnSpc>
              <a:spcAft>
                <a:spcPts val="1600"/>
              </a:spcAft>
            </a:pPr>
            <a:r>
              <a:rPr sz="1900" b="0">
                <a:solidFill>
                  <a:srgbClr val="9FB0C3"/>
                </a:solidFill>
                <a:latin typeface="Space Grotesk"/>
              </a:rPr>
              <a:t>Sie bekommen Aufträge rein und arbeiten sie ab, auch wenn du gerade nicht davor sitzt. Kommt im Workshop, wenn du so weit bist.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WAS DABEI RAUSGEKOMMEN 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49808"/>
            <a:ext cx="10607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E6EDF5"/>
                </a:solidFill>
                <a:latin typeface="Aptos Display"/>
              </a:rPr>
              <a:t>FinalScore.  </a:t>
            </a:r>
            <a:r>
              <a:rPr sz="1500" b="0">
                <a:solidFill>
                  <a:srgbClr val="9FB0C3"/>
                </a:solidFill>
                <a:latin typeface="Space Grotesk"/>
              </a:rPr>
              <a:t>Tippspiel-App zur WM, live im App Store, iOS und Android. Selbst gebaut.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34056" y="1691640"/>
            <a:ext cx="2084831" cy="4480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fs_app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0" y="1783080"/>
            <a:ext cx="1975104" cy="428041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837176" y="1691640"/>
            <a:ext cx="2084831" cy="4480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8" name="Picture 7" descr="fs_app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40" y="1783080"/>
            <a:ext cx="1975104" cy="428041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940296" y="1691640"/>
            <a:ext cx="2084831" cy="4480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10" name="Picture 9" descr="fs_app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1783080"/>
            <a:ext cx="1975104" cy="428041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MEINE BEISPIELE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49808"/>
            <a:ext cx="10607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E6EDF5"/>
                </a:solidFill>
                <a:latin typeface="Aptos Display"/>
              </a:rPr>
              <a:t>Strandkoje.  </a:t>
            </a:r>
            <a:r>
              <a:rPr sz="1500" b="0">
                <a:solidFill>
                  <a:srgbClr val="9FB0C3"/>
                </a:solidFill>
                <a:latin typeface="Space Grotesk"/>
              </a:rPr>
              <a:t>Buchungs-Portal für unsere Ferienwohnungen. Kostet sonst rund 600 € im Jahr, wir bauen es selbst.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71116" y="1490472"/>
            <a:ext cx="8046720" cy="5111496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strandkoj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844" y="1600200"/>
            <a:ext cx="7827264" cy="48920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50292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KURZ ZU MIR</a:t>
            </a:r>
          </a:p>
        </p:txBody>
      </p:sp>
      <p:pic>
        <p:nvPicPr>
          <p:cNvPr id="4" name="Picture 3" descr="nico_avat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0" y="1234440"/>
            <a:ext cx="2377440" cy="2377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" y="1508760"/>
            <a:ext cx="7955279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3800" b="1">
                <a:solidFill>
                  <a:srgbClr val="E6EDF5"/>
                </a:solidFill>
                <a:latin typeface="Aptos Display"/>
              </a:rPr>
              <a:t>Nicolas Meibohm</a:t>
            </a:r>
          </a:p>
          <a:p>
            <a:pPr algn="l">
              <a:spcAft>
                <a:spcPts val="300"/>
              </a:spcAft>
            </a:pPr>
            <a:r>
              <a:rPr sz="1600" b="0">
                <a:solidFill>
                  <a:srgbClr val="9FB0C3"/>
                </a:solidFill>
                <a:latin typeface="Space Grotesk"/>
              </a:rPr>
              <a:t>High Intent Labs · Deutschland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971800"/>
            <a:ext cx="7955279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E95E4C"/>
                </a:solidFill>
                <a:latin typeface="Aptos Display"/>
              </a:rPr>
              <a:t>Ich baue jeden Tag selbst mit KI-Agenten.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434840"/>
            <a:ext cx="2578608" cy="1508760"/>
          </a:xfrm>
          <a:prstGeom prst="roundRect">
            <a:avLst>
              <a:gd name="adj" fmla="val 6000"/>
            </a:avLst>
          </a:prstGeom>
          <a:solidFill>
            <a:srgbClr val="11243A"/>
          </a:solidFill>
          <a:ln w="9525">
            <a:solidFill>
              <a:srgbClr val="1E355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4727448"/>
            <a:ext cx="199339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E6EDF5"/>
                </a:solidFill>
                <a:latin typeface="Aptos Display"/>
              </a:rPr>
              <a:t>QIMP Incubator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5221224"/>
            <a:ext cx="199339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9FB0C3"/>
                </a:solidFill>
                <a:latin typeface="Space Grotesk"/>
              </a:rPr>
              <a:t>Startup-Coach, Braunschweig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19856" y="4434840"/>
            <a:ext cx="2578608" cy="1508760"/>
          </a:xfrm>
          <a:prstGeom prst="roundRect">
            <a:avLst>
              <a:gd name="adj" fmla="val 6000"/>
            </a:avLst>
          </a:prstGeom>
          <a:solidFill>
            <a:srgbClr val="11243A"/>
          </a:solidFill>
          <a:ln w="9525">
            <a:solidFill>
              <a:srgbClr val="1E355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12463" y="4727448"/>
            <a:ext cx="199339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E6EDF5"/>
                </a:solidFill>
                <a:latin typeface="Aptos Display"/>
              </a:rPr>
              <a:t>Oxolo (AI-SaaS)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12463" y="5221224"/>
            <a:ext cx="199339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9FB0C3"/>
                </a:solidFill>
                <a:latin typeface="Space Grotesk"/>
              </a:rPr>
              <a:t>Head of Business Development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91071" y="4434840"/>
            <a:ext cx="2578608" cy="1508760"/>
          </a:xfrm>
          <a:prstGeom prst="roundRect">
            <a:avLst>
              <a:gd name="adj" fmla="val 6000"/>
            </a:avLst>
          </a:prstGeom>
          <a:solidFill>
            <a:srgbClr val="11243A"/>
          </a:solidFill>
          <a:ln w="9525">
            <a:solidFill>
              <a:srgbClr val="1E355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79" y="4727448"/>
            <a:ext cx="199339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E6EDF5"/>
                </a:solidFill>
                <a:latin typeface="Aptos Display"/>
              </a:rPr>
              <a:t>UUNO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79" y="5221224"/>
            <a:ext cx="199339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9FB0C3"/>
                </a:solidFill>
                <a:latin typeface="Space Grotesk"/>
              </a:rPr>
              <a:t>Co-Founder, 2023 verkauft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62287" y="4434840"/>
            <a:ext cx="2578608" cy="1508760"/>
          </a:xfrm>
          <a:prstGeom prst="roundRect">
            <a:avLst>
              <a:gd name="adj" fmla="val 6000"/>
            </a:avLst>
          </a:prstGeom>
          <a:solidFill>
            <a:srgbClr val="11243A"/>
          </a:solidFill>
          <a:ln w="9525">
            <a:solidFill>
              <a:srgbClr val="1E355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454895" y="4727448"/>
            <a:ext cx="199339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E6EDF5"/>
                </a:solidFill>
                <a:latin typeface="Aptos Display"/>
              </a:rPr>
              <a:t>BILD Sport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54895" y="5221224"/>
            <a:ext cx="199339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9FB0C3"/>
                </a:solidFill>
                <a:latin typeface="Space Grotesk"/>
              </a:rPr>
              <a:t>Jahre im Produktmanagement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MEINE BEISPIELE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49808"/>
            <a:ext cx="10607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E6EDF5"/>
                </a:solidFill>
                <a:latin typeface="Aptos Display"/>
              </a:rPr>
              <a:t>Dorfliebe Veltheim.  </a:t>
            </a:r>
            <a:r>
              <a:rPr sz="1500" b="0">
                <a:solidFill>
                  <a:srgbClr val="9FB0C3"/>
                </a:solidFill>
                <a:latin typeface="Space Grotesk"/>
              </a:rPr>
              <a:t>Dorf-Portal für meine Gemeinde: News, Termine, Vereine.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71116" y="1490472"/>
            <a:ext cx="8046720" cy="5111496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dorf_des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844" y="1600200"/>
            <a:ext cx="7827264" cy="48920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MEINE BEISPIELE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49808"/>
            <a:ext cx="10607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E6EDF5"/>
                </a:solidFill>
                <a:latin typeface="Aptos Display"/>
              </a:rPr>
              <a:t>Starting11.  </a:t>
            </a:r>
            <a:r>
              <a:rPr sz="1500" b="0">
                <a:solidFill>
                  <a:srgbClr val="9FB0C3"/>
                </a:solidFill>
                <a:latin typeface="Space Grotesk"/>
              </a:rPr>
              <a:t>Aufstellungs-App mit 48 WM-Kadern und echten Marktwerten.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71116" y="1490472"/>
            <a:ext cx="8046720" cy="5111496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s11_des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844" y="1600200"/>
            <a:ext cx="7827264" cy="48920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UND DER GANZ NORMALE ALLTAG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Was Agenten dir noch abnehmen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6003" y="1874519"/>
            <a:ext cx="35204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51763" y="2240279"/>
            <a:ext cx="365760" cy="36576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400403" y="2130552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E2841"/>
                </a:solidFill>
                <a:latin typeface="Aptos Display"/>
              </a:rPr>
              <a:t>Steuererklärung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0403" y="2587752"/>
            <a:ext cx="2331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B3542"/>
                </a:solidFill>
                <a:latin typeface="Space Grotesk"/>
              </a:rPr>
              <a:t>Belege sortiert und zugeordnet, fast von allein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35627" y="1874519"/>
            <a:ext cx="35204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701387" y="2240279"/>
            <a:ext cx="365760" cy="36576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250027" y="2130552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E2841"/>
                </a:solidFill>
                <a:latin typeface="Aptos Display"/>
              </a:rPr>
              <a:t>Konten &amp; Belege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0027" y="2587752"/>
            <a:ext cx="2331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B3542"/>
                </a:solidFill>
                <a:latin typeface="Space Grotesk"/>
              </a:rPr>
              <a:t>füllen sich automatisch mit den passenden Rechnungen (Qonto)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85251" y="1874519"/>
            <a:ext cx="35204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551011" y="2240279"/>
            <a:ext cx="365760" cy="36576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99651" y="2130552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E2841"/>
                </a:solidFill>
                <a:latin typeface="Aptos Display"/>
              </a:rPr>
              <a:t>Shop-Pflege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9651" y="2587752"/>
            <a:ext cx="2331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B3542"/>
                </a:solidFill>
                <a:latin typeface="Space Grotesk"/>
              </a:rPr>
              <a:t>Hufeisen &amp; Helm: Shopware angebunden und modernisiert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6003" y="3794760"/>
            <a:ext cx="35204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51763" y="4160520"/>
            <a:ext cx="365760" cy="36576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00403" y="4050792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E2841"/>
                </a:solidFill>
                <a:latin typeface="Aptos Display"/>
              </a:rPr>
              <a:t>Mails &amp; Antworten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0403" y="4507992"/>
            <a:ext cx="2331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B3542"/>
                </a:solidFill>
                <a:latin typeface="Space Grotesk"/>
              </a:rPr>
              <a:t>Entwürfe im richtigen Ton, du gibst nur frei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35627" y="3794760"/>
            <a:ext cx="35204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701387" y="4160520"/>
            <a:ext cx="365760" cy="36576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250027" y="4050792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E2841"/>
                </a:solidFill>
                <a:latin typeface="Aptos Display"/>
              </a:rPr>
              <a:t>Reporting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50027" y="4507992"/>
            <a:ext cx="2331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B3542"/>
                </a:solidFill>
                <a:latin typeface="Space Grotesk"/>
              </a:rPr>
              <a:t>der Wochenüberblick schreibt sich selbst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5251" y="3794760"/>
            <a:ext cx="35204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551011" y="4160520"/>
            <a:ext cx="365760" cy="36576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099651" y="4050792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E2841"/>
                </a:solidFill>
                <a:latin typeface="Aptos Display"/>
              </a:rPr>
              <a:t>Dein Ding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99651" y="4507992"/>
            <a:ext cx="2331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B3542"/>
                </a:solidFill>
                <a:latin typeface="Space Grotesk"/>
              </a:rPr>
              <a:t>irgendeine Aufgabe, die sonst liegen bleibt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WENN DU WEITER WILLST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Die Kurse bei High Intent Labs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5167" y="1874519"/>
            <a:ext cx="3383280" cy="42062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706727" y="2286000"/>
            <a:ext cx="1280160" cy="1280160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706727" y="2286000"/>
            <a:ext cx="128016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Aptos Display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9487" y="3749039"/>
            <a:ext cx="2834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0E2841"/>
                </a:solidFill>
                <a:latin typeface="Aptos Display"/>
              </a:rPr>
              <a:t>Der CMO-Kurs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9487" y="4206240"/>
            <a:ext cx="28346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95E4C"/>
                </a:solidFill>
                <a:latin typeface="Space Grotesk"/>
              </a:rPr>
              <a:t>mit Ali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9487" y="4663440"/>
            <a:ext cx="28346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Kampagnen komplett automatisiert laufen lassen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26767" y="5532120"/>
            <a:ext cx="640080" cy="384048"/>
          </a:xfrm>
          <a:prstGeom prst="roundRect">
            <a:avLst>
              <a:gd name="adj" fmla="val 10000"/>
            </a:avLst>
          </a:prstGeom>
          <a:solidFill>
            <a:srgbClr val="01216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026767" y="5532120"/>
            <a:ext cx="6400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Space Grotesk"/>
              </a:rPr>
              <a:t>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04207" y="1874519"/>
            <a:ext cx="3383280" cy="42062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455767" y="2286000"/>
            <a:ext cx="1280160" cy="1280160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55767" y="2286000"/>
            <a:ext cx="128016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Aptos Display"/>
              </a:rPr>
              <a:t>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78527" y="3749039"/>
            <a:ext cx="2834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0E2841"/>
                </a:solidFill>
                <a:latin typeface="Aptos Display"/>
              </a:rPr>
              <a:t>Der CPO-Kurs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8527" y="4206240"/>
            <a:ext cx="28346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95E4C"/>
                </a:solidFill>
                <a:latin typeface="Space Grotesk"/>
              </a:rPr>
              <a:t>mit Raji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78527" y="4663440"/>
            <a:ext cx="28346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Produkt-Launches automatisiert aufsetzen, überwachen, iterieren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775807" y="5532120"/>
            <a:ext cx="640080" cy="384048"/>
          </a:xfrm>
          <a:prstGeom prst="roundRect">
            <a:avLst>
              <a:gd name="adj" fmla="val 10000"/>
            </a:avLst>
          </a:prstGeom>
          <a:solidFill>
            <a:srgbClr val="01216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75807" y="5532120"/>
            <a:ext cx="6400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Space Grotesk"/>
              </a:rPr>
              <a:t>EN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53247" y="1874519"/>
            <a:ext cx="3383280" cy="42062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9204807" y="2286000"/>
            <a:ext cx="1280160" cy="1280160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204807" y="2286000"/>
            <a:ext cx="128016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Aptos Display"/>
              </a:rPr>
              <a:t>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27567" y="3749039"/>
            <a:ext cx="2834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0E2841"/>
                </a:solidFill>
                <a:latin typeface="Aptos Display"/>
              </a:rPr>
              <a:t>Der CEO-Kurs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27567" y="4206240"/>
            <a:ext cx="28346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95E4C"/>
                </a:solidFill>
                <a:latin typeface="Space Grotesk"/>
              </a:rPr>
              <a:t>mit Sebastian de Bandt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27567" y="4663440"/>
            <a:ext cx="28346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0">
                <a:solidFill>
                  <a:srgbClr val="2B3542"/>
                </a:solidFill>
                <a:latin typeface="Space Grotesk"/>
              </a:rPr>
              <a:t>Production-grade Agenten fürs ganze Team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524847" y="5532120"/>
            <a:ext cx="640080" cy="384048"/>
          </a:xfrm>
          <a:prstGeom prst="roundRect">
            <a:avLst>
              <a:gd name="adj" fmla="val 10000"/>
            </a:avLst>
          </a:prstGeom>
          <a:solidFill>
            <a:srgbClr val="01216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524847" y="5532120"/>
            <a:ext cx="64008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Space Grotesk"/>
              </a:rPr>
              <a:t>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5A6370"/>
                </a:solidFill>
                <a:latin typeface="Space Grotesk"/>
              </a:rPr>
              <a:t>Alle auf Englisch. Start September 2026. Fotos folgen.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DEIN KURS · AUF DEUTSCH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7772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E6EDF5"/>
                </a:solidFill>
                <a:latin typeface="Aptos Display"/>
              </a:rPr>
              <a:t>AI Agent Builder Academy</a:t>
            </a:r>
          </a:p>
        </p:txBody>
      </p:sp>
      <p:sp>
        <p:nvSpPr>
          <p:cNvPr id="5" name="Rectangle 4"/>
          <p:cNvSpPr/>
          <p:nvPr/>
        </p:nvSpPr>
        <p:spPr>
          <a:xfrm>
            <a:off x="9966960" y="822960"/>
            <a:ext cx="731520" cy="146304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966960" y="969264"/>
            <a:ext cx="731520" cy="146304"/>
          </a:xfrm>
          <a:prstGeom prst="rect">
            <a:avLst/>
          </a:prstGeom>
          <a:solidFill>
            <a:srgbClr val="DD000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966960" y="1115568"/>
            <a:ext cx="731520" cy="146304"/>
          </a:xfrm>
          <a:prstGeom prst="rect">
            <a:avLst/>
          </a:prstGeom>
          <a:solidFill>
            <a:srgbClr val="FFCE0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635240" y="1828800"/>
            <a:ext cx="3931920" cy="30632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9" name="Picture 8" descr="cert_thu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965960"/>
            <a:ext cx="3657600" cy="280350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822960" y="1938527"/>
            <a:ext cx="146304" cy="146304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1874519"/>
            <a:ext cx="6035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E6EDF5"/>
                </a:solidFill>
                <a:latin typeface="Space Grotesk"/>
              </a:rPr>
              <a:t>4 Wochen live  </a:t>
            </a:r>
            <a:r>
              <a:rPr sz="1500" b="0">
                <a:solidFill>
                  <a:srgbClr val="9FB0C3"/>
                </a:solidFill>
                <a:latin typeface="Space Grotesk"/>
              </a:rPr>
              <a:t>freitags Session, dienstags Check-in</a:t>
            </a:r>
          </a:p>
        </p:txBody>
      </p:sp>
      <p:sp>
        <p:nvSpPr>
          <p:cNvPr id="12" name="Oval 11"/>
          <p:cNvSpPr/>
          <p:nvPr/>
        </p:nvSpPr>
        <p:spPr>
          <a:xfrm>
            <a:off x="822960" y="2596895"/>
            <a:ext cx="146304" cy="146304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97280" y="2532887"/>
            <a:ext cx="6035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E6EDF5"/>
                </a:solidFill>
                <a:latin typeface="Space Grotesk"/>
              </a:rPr>
              <a:t>Für CEOs &amp; Founder  </a:t>
            </a:r>
            <a:r>
              <a:rPr sz="1500" b="0">
                <a:solidFill>
                  <a:srgbClr val="9FB0C3"/>
                </a:solidFill>
                <a:latin typeface="Space Grotesk"/>
              </a:rPr>
              <a:t>in kleiner Kohorte, auf Deutsch</a:t>
            </a:r>
          </a:p>
        </p:txBody>
      </p:sp>
      <p:sp>
        <p:nvSpPr>
          <p:cNvPr id="14" name="Oval 13"/>
          <p:cNvSpPr/>
          <p:nvPr/>
        </p:nvSpPr>
        <p:spPr>
          <a:xfrm>
            <a:off x="822960" y="3255263"/>
            <a:ext cx="146304" cy="146304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191255"/>
            <a:ext cx="6035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E6EDF5"/>
                </a:solidFill>
                <a:latin typeface="Space Grotesk"/>
              </a:rPr>
              <a:t>Mit Zertifikat  </a:t>
            </a:r>
            <a:r>
              <a:rPr sz="1500" b="0">
                <a:solidFill>
                  <a:srgbClr val="9FB0C3"/>
                </a:solidFill>
                <a:latin typeface="Space Grotesk"/>
              </a:rPr>
              <a:t>und echten Ergebnissen zum Vorzeigen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4937760"/>
            <a:ext cx="4297680" cy="914400"/>
          </a:xfrm>
          <a:prstGeom prst="roundRect">
            <a:avLst>
              <a:gd name="adj" fmla="val 14000"/>
            </a:avLst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937760"/>
            <a:ext cx="4297680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ptos Display"/>
              </a:rPr>
              <a:t>Jetzt anmelden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6035040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9FB0C3"/>
                </a:solidFill>
                <a:latin typeface="Space Grotesk"/>
              </a:rPr>
              <a:t>Start Fr 4.9.2026 · [Webseite / Luma-Link]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DER WANDEL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Vom Chatbot zum Agenten</a:t>
            </a:r>
          </a:p>
        </p:txBody>
      </p:sp>
      <p:sp>
        <p:nvSpPr>
          <p:cNvPr id="5" name="Rectangle 4"/>
          <p:cNvSpPr/>
          <p:nvPr/>
        </p:nvSpPr>
        <p:spPr>
          <a:xfrm>
            <a:off x="1554480" y="3369564"/>
            <a:ext cx="4526280" cy="27432"/>
          </a:xfrm>
          <a:prstGeom prst="rect">
            <a:avLst/>
          </a:prstGeom>
          <a:solidFill>
            <a:srgbClr val="E3E0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080760" y="3369564"/>
            <a:ext cx="4526280" cy="27432"/>
          </a:xfrm>
          <a:prstGeom prst="rect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453895" y="3282696"/>
            <a:ext cx="201168" cy="201168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25146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5A6370"/>
                </a:solidFill>
                <a:latin typeface="Space Grotesk"/>
              </a:rPr>
              <a:t>NOV 2022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3703320"/>
            <a:ext cx="2103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700" b="1">
                <a:solidFill>
                  <a:srgbClr val="0E2841"/>
                </a:solidFill>
                <a:latin typeface="Aptos Display"/>
              </a:rPr>
              <a:t>ChatGPT</a:t>
            </a:r>
          </a:p>
        </p:txBody>
      </p:sp>
      <p:sp>
        <p:nvSpPr>
          <p:cNvPr id="10" name="Oval 9"/>
          <p:cNvSpPr/>
          <p:nvPr/>
        </p:nvSpPr>
        <p:spPr>
          <a:xfrm>
            <a:off x="4471416" y="3282696"/>
            <a:ext cx="201168" cy="201168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20440" y="25146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5A6370"/>
                </a:solidFill>
                <a:latin typeface="Space Grotesk"/>
              </a:rPr>
              <a:t>FEB 2025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20440" y="3703320"/>
            <a:ext cx="2103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700" b="1">
                <a:solidFill>
                  <a:srgbClr val="0E2841"/>
                </a:solidFill>
                <a:latin typeface="Aptos Display"/>
              </a:rPr>
              <a:t>Claude Code</a:t>
            </a:r>
          </a:p>
        </p:txBody>
      </p:sp>
      <p:sp>
        <p:nvSpPr>
          <p:cNvPr id="13" name="Oval 12"/>
          <p:cNvSpPr/>
          <p:nvPr/>
        </p:nvSpPr>
        <p:spPr>
          <a:xfrm>
            <a:off x="7488936" y="3282696"/>
            <a:ext cx="201168" cy="201168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37960" y="25146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5A6370"/>
                </a:solidFill>
                <a:latin typeface="Space Grotesk"/>
              </a:rPr>
              <a:t>NOV 2025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3703320"/>
            <a:ext cx="2103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700" b="1">
                <a:solidFill>
                  <a:srgbClr val="0E2841"/>
                </a:solidFill>
                <a:latin typeface="Aptos Display"/>
              </a:rPr>
              <a:t>Opus 4.5</a:t>
            </a:r>
          </a:p>
        </p:txBody>
      </p:sp>
      <p:sp>
        <p:nvSpPr>
          <p:cNvPr id="16" name="Oval 15"/>
          <p:cNvSpPr/>
          <p:nvPr/>
        </p:nvSpPr>
        <p:spPr>
          <a:xfrm>
            <a:off x="10506456" y="3282696"/>
            <a:ext cx="201168" cy="201168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555480" y="25146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5A6370"/>
                </a:solidFill>
                <a:latin typeface="Space Grotesk"/>
              </a:rPr>
              <a:t>JUN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55480" y="3703320"/>
            <a:ext cx="2103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700" b="1">
                <a:solidFill>
                  <a:srgbClr val="0E2841"/>
                </a:solidFill>
                <a:latin typeface="Aptos Display"/>
              </a:rPr>
              <a:t>Fable 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54480" y="4800600"/>
            <a:ext cx="4526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5A6370"/>
                </a:solidFill>
                <a:latin typeface="Space Grotesk"/>
              </a:rPr>
              <a:t>&gt;&gt; DIE CHATBOT-ÄRA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80760" y="4800600"/>
            <a:ext cx="4526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95E4C"/>
                </a:solidFill>
                <a:latin typeface="Space Grotesk"/>
              </a:rPr>
              <a:t>&gt;&gt; DIE AGENTEN-ÄRA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ANATOMIE EINES AGENTEN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Was ist ein Agent?</a:t>
            </a:r>
          </a:p>
        </p:txBody>
      </p:sp>
      <p:pic>
        <p:nvPicPr>
          <p:cNvPr id="5" name="Picture 4" descr="open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" y="2496312"/>
            <a:ext cx="402336" cy="402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63040" y="2496312"/>
            <a:ext cx="20116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0E2841"/>
                </a:solidFill>
                <a:latin typeface="Space Grotesk"/>
              </a:rPr>
              <a:t>OpenAI</a:t>
            </a:r>
          </a:p>
        </p:txBody>
      </p:sp>
      <p:pic>
        <p:nvPicPr>
          <p:cNvPr id="7" name="Picture 6" descr="anthrop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3182112"/>
            <a:ext cx="402336" cy="4023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63040" y="3182112"/>
            <a:ext cx="20116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0E2841"/>
                </a:solidFill>
                <a:latin typeface="Space Grotesk"/>
              </a:rPr>
              <a:t>Claude</a:t>
            </a:r>
          </a:p>
        </p:txBody>
      </p:sp>
      <p:pic>
        <p:nvPicPr>
          <p:cNvPr id="9" name="Picture 8" descr="googlegemin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3867912"/>
            <a:ext cx="402336" cy="4023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63040" y="3867912"/>
            <a:ext cx="20116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0E2841"/>
                </a:solidFill>
                <a:latin typeface="Space Grotesk"/>
              </a:rPr>
              <a:t>Gemini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10328" y="3095244"/>
            <a:ext cx="548639" cy="27432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739128" y="3095244"/>
            <a:ext cx="557784" cy="27432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085332" y="3611880"/>
            <a:ext cx="27432" cy="548639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410712" y="2359152"/>
            <a:ext cx="1499616" cy="1499616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10712" y="2359152"/>
            <a:ext cx="1499616" cy="14996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Space Grotesk"/>
              </a:rPr>
              <a:t>Gehirn:</a:t>
            </a:r>
          </a:p>
          <a:p>
            <a:pPr algn="ctr"/>
            <a:r>
              <a:rPr sz="1400" b="1">
                <a:solidFill>
                  <a:srgbClr val="FFFFFF"/>
                </a:solidFill>
                <a:latin typeface="Space Grotesk"/>
              </a:rPr>
              <a:t>LLM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58968" y="2606039"/>
            <a:ext cx="1280160" cy="1005840"/>
          </a:xfrm>
          <a:prstGeom prst="roundRect">
            <a:avLst>
              <a:gd name="adj" fmla="val 14000"/>
            </a:avLst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58968" y="2606039"/>
            <a:ext cx="1280160" cy="10058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Space Grotesk"/>
              </a:rPr>
              <a:t>DER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Space Grotesk"/>
              </a:rPr>
              <a:t>AGENT</a:t>
            </a:r>
          </a:p>
        </p:txBody>
      </p:sp>
      <p:sp>
        <p:nvSpPr>
          <p:cNvPr id="18" name="Oval 17"/>
          <p:cNvSpPr/>
          <p:nvPr/>
        </p:nvSpPr>
        <p:spPr>
          <a:xfrm>
            <a:off x="7296912" y="2359152"/>
            <a:ext cx="1499616" cy="1499616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296912" y="2359152"/>
            <a:ext cx="1499616" cy="14996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Space Grotesk"/>
              </a:rPr>
              <a:t>Aktion:</a:t>
            </a:r>
          </a:p>
          <a:p>
            <a:pPr algn="ctr"/>
            <a:r>
              <a:rPr sz="1400" b="1">
                <a:solidFill>
                  <a:srgbClr val="FFFFFF"/>
                </a:solidFill>
                <a:latin typeface="Space Grotesk"/>
              </a:rPr>
              <a:t>Tools</a:t>
            </a:r>
          </a:p>
        </p:txBody>
      </p:sp>
      <p:sp>
        <p:nvSpPr>
          <p:cNvPr id="20" name="Oval 19"/>
          <p:cNvSpPr/>
          <p:nvPr/>
        </p:nvSpPr>
        <p:spPr>
          <a:xfrm>
            <a:off x="5367528" y="4160520"/>
            <a:ext cx="1463040" cy="146304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367528" y="4160520"/>
            <a:ext cx="1463040" cy="1463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Space Grotesk"/>
              </a:rPr>
              <a:t>Kontext &amp;</a:t>
            </a:r>
          </a:p>
          <a:p>
            <a:pPr algn="ctr"/>
            <a:r>
              <a:rPr sz="1300" b="1">
                <a:solidFill>
                  <a:srgbClr val="FFFFFF"/>
                </a:solidFill>
                <a:latin typeface="Space Grotesk"/>
              </a:rPr>
              <a:t>Memory</a:t>
            </a:r>
          </a:p>
        </p:txBody>
      </p:sp>
      <p:pic>
        <p:nvPicPr>
          <p:cNvPr id="22" name="Picture 21" descr="gmai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2760" y="2468880"/>
            <a:ext cx="457200" cy="457200"/>
          </a:xfrm>
          <a:prstGeom prst="rect">
            <a:avLst/>
          </a:prstGeom>
        </p:spPr>
      </p:pic>
      <p:pic>
        <p:nvPicPr>
          <p:cNvPr id="23" name="Picture 22" descr="hubspo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2760" y="3154680"/>
            <a:ext cx="457200" cy="457200"/>
          </a:xfrm>
          <a:prstGeom prst="rect">
            <a:avLst/>
          </a:prstGeom>
        </p:spPr>
      </p:pic>
      <p:pic>
        <p:nvPicPr>
          <p:cNvPr id="24" name="Picture 23" descr="salesforc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2760" y="3840480"/>
            <a:ext cx="457200" cy="4572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818888" y="576072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5A6370"/>
                </a:solidFill>
                <a:latin typeface="Space Grotesk"/>
              </a:rPr>
              <a:t>CLAUDE.md · MEMORY.md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WIE ICH DAZU KAM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Mein Weg zum KI-Bauer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20848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>
                <a:solidFill>
                  <a:srgbClr val="E95E4C"/>
                </a:solidFill>
                <a:latin typeface="Aptos Display"/>
              </a:rPr>
              <a:t>2023</a:t>
            </a:r>
          </a:p>
        </p:txBody>
      </p:sp>
      <p:sp>
        <p:nvSpPr>
          <p:cNvPr id="6" name="Oval 5"/>
          <p:cNvSpPr/>
          <p:nvPr/>
        </p:nvSpPr>
        <p:spPr>
          <a:xfrm>
            <a:off x="1508759" y="2578608"/>
            <a:ext cx="164592" cy="164592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700784" y="2642616"/>
            <a:ext cx="2032939" cy="27432"/>
          </a:xfrm>
          <a:prstGeom prst="rect">
            <a:avLst/>
          </a:prstGeom>
          <a:solidFill>
            <a:srgbClr val="E3E0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926080"/>
            <a:ext cx="2084831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0E2841"/>
                </a:solidFill>
                <a:latin typeface="Space Grotesk"/>
              </a:rPr>
              <a:t>ChatGPT, erste Runde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2375" y="3703320"/>
            <a:ext cx="1737360" cy="1737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10" name="Picture 9" descr="open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75" y="4046220"/>
            <a:ext cx="1051560" cy="10515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01035" y="2011680"/>
            <a:ext cx="20848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>
                <a:solidFill>
                  <a:srgbClr val="E95E4C"/>
                </a:solidFill>
                <a:latin typeface="Aptos Display"/>
              </a:rPr>
              <a:t>2024</a:t>
            </a:r>
          </a:p>
        </p:txBody>
      </p:sp>
      <p:sp>
        <p:nvSpPr>
          <p:cNvPr id="12" name="Oval 11"/>
          <p:cNvSpPr/>
          <p:nvPr/>
        </p:nvSpPr>
        <p:spPr>
          <a:xfrm>
            <a:off x="3761155" y="2578608"/>
            <a:ext cx="164592" cy="164592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953179" y="2642616"/>
            <a:ext cx="2032939" cy="27432"/>
          </a:xfrm>
          <a:prstGeom prst="rect">
            <a:avLst/>
          </a:prstGeom>
          <a:solidFill>
            <a:srgbClr val="E3E0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01035" y="2926080"/>
            <a:ext cx="2084831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0E2841"/>
                </a:solidFill>
                <a:latin typeface="Space Grotesk"/>
              </a:rPr>
              <a:t>Der Baukasten (Lovable)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74771" y="3703320"/>
            <a:ext cx="1737360" cy="1737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974771" y="3703320"/>
            <a:ext cx="1737360" cy="1737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000" b="1">
                <a:solidFill>
                  <a:srgbClr val="0E2841"/>
                </a:solidFill>
                <a:latin typeface="Aptos Display"/>
              </a:rPr>
              <a:t>Lovable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53431" y="2011680"/>
            <a:ext cx="20848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>
                <a:solidFill>
                  <a:srgbClr val="E95E4C"/>
                </a:solidFill>
                <a:latin typeface="Aptos Display"/>
              </a:rPr>
              <a:t>2026</a:t>
            </a:r>
          </a:p>
        </p:txBody>
      </p:sp>
      <p:sp>
        <p:nvSpPr>
          <p:cNvPr id="18" name="Oval 17"/>
          <p:cNvSpPr/>
          <p:nvPr/>
        </p:nvSpPr>
        <p:spPr>
          <a:xfrm>
            <a:off x="6013551" y="2578608"/>
            <a:ext cx="164592" cy="164592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05575" y="2642616"/>
            <a:ext cx="2032939" cy="27432"/>
          </a:xfrm>
          <a:prstGeom prst="rect">
            <a:avLst/>
          </a:prstGeom>
          <a:solidFill>
            <a:srgbClr val="E3E0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53431" y="2926080"/>
            <a:ext cx="2084831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0E2841"/>
                </a:solidFill>
                <a:latin typeface="Space Grotesk"/>
              </a:rPr>
              <a:t>Der Wechsel: Claude Code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227167" y="3703320"/>
            <a:ext cx="1737360" cy="1737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22" name="Picture 21" descr="anthrop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067" y="4046220"/>
            <a:ext cx="1051560" cy="105156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305827" y="2011680"/>
            <a:ext cx="20848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>
                <a:solidFill>
                  <a:srgbClr val="E95E4C"/>
                </a:solidFill>
                <a:latin typeface="Aptos Display"/>
              </a:rPr>
              <a:t>2026</a:t>
            </a:r>
          </a:p>
        </p:txBody>
      </p:sp>
      <p:sp>
        <p:nvSpPr>
          <p:cNvPr id="24" name="Oval 23"/>
          <p:cNvSpPr/>
          <p:nvPr/>
        </p:nvSpPr>
        <p:spPr>
          <a:xfrm>
            <a:off x="8265947" y="2578608"/>
            <a:ext cx="164592" cy="164592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457971" y="2642616"/>
            <a:ext cx="2032939" cy="27432"/>
          </a:xfrm>
          <a:prstGeom prst="rect">
            <a:avLst/>
          </a:prstGeom>
          <a:solidFill>
            <a:srgbClr val="E3E0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05827" y="2926080"/>
            <a:ext cx="2084831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0E2841"/>
                </a:solidFill>
                <a:latin typeface="Space Grotesk"/>
              </a:rPr>
              <a:t>Das Setup: Obsidian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479563" y="3703320"/>
            <a:ext cx="1737360" cy="1737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28" name="Picture 27" descr="obsidi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463" y="4046220"/>
            <a:ext cx="1051560" cy="105156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558223" y="2011680"/>
            <a:ext cx="20848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>
                <a:solidFill>
                  <a:srgbClr val="E95E4C"/>
                </a:solidFill>
                <a:latin typeface="Aptos Display"/>
              </a:rPr>
              <a:t>heute</a:t>
            </a:r>
          </a:p>
        </p:txBody>
      </p:sp>
      <p:sp>
        <p:nvSpPr>
          <p:cNvPr id="30" name="Oval 29"/>
          <p:cNvSpPr/>
          <p:nvPr/>
        </p:nvSpPr>
        <p:spPr>
          <a:xfrm>
            <a:off x="10518343" y="2578608"/>
            <a:ext cx="164592" cy="164592"/>
          </a:xfrm>
          <a:prstGeom prst="ellipse">
            <a:avLst/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558223" y="2926080"/>
            <a:ext cx="2084831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0E2841"/>
                </a:solidFill>
                <a:latin typeface="Space Grotesk"/>
              </a:rPr>
              <a:t>Vom Handy gesteuert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097719" y="3703320"/>
            <a:ext cx="1005840" cy="1737360"/>
          </a:xfrm>
          <a:prstGeom prst="roundRect">
            <a:avLst>
              <a:gd name="adj" fmla="val 18000"/>
            </a:avLst>
          </a:prstGeom>
          <a:solidFill>
            <a:srgbClr val="0E2841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10216591" y="3886200"/>
            <a:ext cx="768096" cy="1280160"/>
          </a:xfrm>
          <a:prstGeom prst="roundRect">
            <a:avLst>
              <a:gd name="adj" fmla="val 5000"/>
            </a:avLst>
          </a:prstGeom>
          <a:solidFill>
            <a:srgbClr val="E6ED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DIE PAAR VOKABELN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Wörter, von denen ich keine Ahnung hatte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011" y="1828800"/>
            <a:ext cx="5212080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1491" y="2148840"/>
            <a:ext cx="4389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E95E4C"/>
                </a:solidFill>
                <a:latin typeface="Aptos Display"/>
              </a:rPr>
              <a:t>Terminal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1491" y="2743200"/>
            <a:ext cx="43891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2B3542"/>
                </a:solidFill>
                <a:latin typeface="Space Grotesk"/>
              </a:rPr>
              <a:t>Das schwarze Fenster, in dem du dem Rechner Befehle gibst.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29603" y="1828800"/>
            <a:ext cx="5212080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41083" y="2148840"/>
            <a:ext cx="4389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E95E4C"/>
                </a:solidFill>
                <a:latin typeface="Aptos Display"/>
              </a:rPr>
              <a:t>CLI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41083" y="2743200"/>
            <a:ext cx="43891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2B3542"/>
                </a:solidFill>
                <a:latin typeface="Space Grotesk"/>
              </a:rPr>
              <a:t>„Command Line Interface“. Ein Programm, das du übers Terminal bedienst, statt zu klicken.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50011" y="3977639"/>
            <a:ext cx="5212080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1491" y="4297679"/>
            <a:ext cx="4389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E95E4C"/>
                </a:solidFill>
                <a:latin typeface="Aptos Display"/>
              </a:rPr>
              <a:t>MCP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1491" y="4892040"/>
            <a:ext cx="43891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2B3542"/>
                </a:solidFill>
                <a:latin typeface="Space Grotesk"/>
              </a:rPr>
              <a:t>Ein Standard, über den dein Agent an andere Tools andockt (Kalender, Mail, Datenbank).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29603" y="3977639"/>
            <a:ext cx="5212080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41083" y="4297679"/>
            <a:ext cx="4389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E95E4C"/>
                </a:solidFill>
                <a:latin typeface="Aptos Display"/>
              </a:rPr>
              <a:t>Token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41083" y="4892040"/>
            <a:ext cx="43891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2B3542"/>
                </a:solidFill>
                <a:latin typeface="Space Grotesk"/>
              </a:rPr>
              <a:t>Die Häppchen, in die KI Text zerlegt. Grob: ein Token ist ungefähr ein Wort.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263640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0">
                <a:solidFill>
                  <a:srgbClr val="5A6370"/>
                </a:solidFill>
                <a:latin typeface="Space Grotesk"/>
              </a:rPr>
              <a:t>Keine Sorge, mehr Begriffe hatte ich am Anfang auch nicht.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WIE GEHT DAS ÜBERHAUPT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Von reden zu bauen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011" y="1828800"/>
            <a:ext cx="5212080" cy="31089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open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811" y="2331720"/>
            <a:ext cx="640080" cy="640080"/>
          </a:xfrm>
          <a:prstGeom prst="rect">
            <a:avLst/>
          </a:prstGeom>
        </p:spPr>
      </p:pic>
      <p:pic>
        <p:nvPicPr>
          <p:cNvPr id="7" name="Picture 6" descr="anthrop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91" y="2331720"/>
            <a:ext cx="640080" cy="64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1491" y="3291840"/>
            <a:ext cx="43891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1">
                <a:solidFill>
                  <a:srgbClr val="5A6370"/>
                </a:solidFill>
                <a:latin typeface="Space Grotesk"/>
              </a:rPr>
              <a:t>REDEN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2000" b="1">
                <a:solidFill>
                  <a:srgbClr val="0E2841"/>
                </a:solidFill>
                <a:latin typeface="Aptos Display"/>
              </a:rPr>
              <a:t>Der Chat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500" b="0">
                <a:solidFill>
                  <a:srgbClr val="2B3542"/>
                </a:solidFill>
                <a:latin typeface="Space Grotesk"/>
              </a:rPr>
              <a:t>Du fragst, bekommst Text. Du machst die Arbeit.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29603" y="1828800"/>
            <a:ext cx="5212080" cy="31089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E95E4C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10" name="Picture 9" descr="open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403" y="2331720"/>
            <a:ext cx="640080" cy="640080"/>
          </a:xfrm>
          <a:prstGeom prst="rect">
            <a:avLst/>
          </a:prstGeom>
        </p:spPr>
      </p:pic>
      <p:pic>
        <p:nvPicPr>
          <p:cNvPr id="11" name="Picture 10" descr="anthrop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2683" y="2331720"/>
            <a:ext cx="640080" cy="640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41083" y="3291840"/>
            <a:ext cx="43891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200" b="1">
                <a:solidFill>
                  <a:srgbClr val="E95E4C"/>
                </a:solidFill>
                <a:latin typeface="Space Grotesk"/>
              </a:rPr>
              <a:t>BAUEN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2000" b="1">
                <a:solidFill>
                  <a:srgbClr val="0E2841"/>
                </a:solidFill>
                <a:latin typeface="Aptos Display"/>
              </a:rPr>
              <a:t>Codex · Claude Code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500" b="0">
                <a:solidFill>
                  <a:srgbClr val="2B3542"/>
                </a:solidFill>
                <a:latin typeface="Space Grotesk"/>
              </a:rPr>
              <a:t>Läuft auf deinem Rechner, in echten Ordnern. Baut und erledigt Dinge.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5257800"/>
            <a:ext cx="11064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5A6370"/>
                </a:solidFill>
                <a:latin typeface="Space Grotesk"/>
              </a:rPr>
              <a:t>[ Screenshot: die Home / Code-Auswahl in Claude einsetzen 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WAS KOSTET DER SPASS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Was kostet das?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011" y="1874519"/>
            <a:ext cx="521208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open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91" y="2217420"/>
            <a:ext cx="502920" cy="502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4451" y="2240279"/>
            <a:ext cx="3749039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1">
                <a:solidFill>
                  <a:srgbClr val="0E2841"/>
                </a:solidFill>
                <a:latin typeface="Aptos Display"/>
              </a:rPr>
              <a:t>ChatGPT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211" y="3108960"/>
            <a:ext cx="429768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500" b="1">
                <a:solidFill>
                  <a:srgbClr val="0E2841"/>
                </a:solidFill>
                <a:latin typeface="Space Grotesk"/>
              </a:rPr>
              <a:t>Free  </a:t>
            </a:r>
            <a:r>
              <a:rPr sz="1500" b="1">
                <a:solidFill>
                  <a:srgbClr val="E95E4C"/>
                </a:solidFill>
                <a:latin typeface="Space Grotesk"/>
              </a:rPr>
              <a:t>0 €</a:t>
            </a:r>
            <a:r>
              <a:rPr sz="1300" b="0">
                <a:solidFill>
                  <a:srgbClr val="5A6370"/>
                </a:solidFill>
                <a:latin typeface="Space Grotesk"/>
              </a:rPr>
              <a:t>   zum Ausprobieren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500" b="1">
                <a:solidFill>
                  <a:srgbClr val="0E2841"/>
                </a:solidFill>
                <a:latin typeface="Space Grotesk"/>
              </a:rPr>
              <a:t>Plus  </a:t>
            </a:r>
            <a:r>
              <a:rPr sz="1500" b="1">
                <a:solidFill>
                  <a:srgbClr val="E95E4C"/>
                </a:solidFill>
                <a:latin typeface="Space Grotesk"/>
              </a:rPr>
              <a:t>~23 €</a:t>
            </a:r>
            <a:r>
              <a:rPr sz="1300" b="0">
                <a:solidFill>
                  <a:srgbClr val="5A6370"/>
                </a:solidFill>
                <a:latin typeface="Space Grotesk"/>
              </a:rPr>
              <a:t>   für den Alltag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500" b="1">
                <a:solidFill>
                  <a:srgbClr val="0E2841"/>
                </a:solidFill>
                <a:latin typeface="Space Grotesk"/>
              </a:rPr>
              <a:t>Pro  </a:t>
            </a:r>
            <a:r>
              <a:rPr sz="1500" b="1">
                <a:solidFill>
                  <a:srgbClr val="E95E4C"/>
                </a:solidFill>
                <a:latin typeface="Space Grotesk"/>
              </a:rPr>
              <a:t>~185 €</a:t>
            </a:r>
            <a:r>
              <a:rPr sz="1300" b="0">
                <a:solidFill>
                  <a:srgbClr val="5A6370"/>
                </a:solidFill>
                <a:latin typeface="Space Grotesk"/>
              </a:rPr>
              <a:t>   Vielnutzer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29603" y="1874519"/>
            <a:ext cx="521208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E95E4C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10" name="Picture 9" descr="anthrop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383" y="2217420"/>
            <a:ext cx="502920" cy="5029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64043" y="2240279"/>
            <a:ext cx="3749039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1">
                <a:solidFill>
                  <a:srgbClr val="0E2841"/>
                </a:solidFill>
                <a:latin typeface="Aptos Display"/>
              </a:rPr>
              <a:t>Claude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86803" y="3108960"/>
            <a:ext cx="429768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500" b="1">
                <a:solidFill>
                  <a:srgbClr val="0E2841"/>
                </a:solidFill>
                <a:latin typeface="Space Grotesk"/>
              </a:rPr>
              <a:t>Free  </a:t>
            </a:r>
            <a:r>
              <a:rPr sz="1500" b="1">
                <a:solidFill>
                  <a:srgbClr val="E95E4C"/>
                </a:solidFill>
                <a:latin typeface="Space Grotesk"/>
              </a:rPr>
              <a:t>0 €</a:t>
            </a:r>
            <a:r>
              <a:rPr sz="1300" b="0">
                <a:solidFill>
                  <a:srgbClr val="5A6370"/>
                </a:solidFill>
                <a:latin typeface="Space Grotesk"/>
              </a:rPr>
              <a:t>   zum Ausprobieren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500" b="1">
                <a:solidFill>
                  <a:srgbClr val="0E2841"/>
                </a:solidFill>
                <a:latin typeface="Space Grotesk"/>
              </a:rPr>
              <a:t>Pro  </a:t>
            </a:r>
            <a:r>
              <a:rPr sz="1500" b="1">
                <a:solidFill>
                  <a:srgbClr val="E95E4C"/>
                </a:solidFill>
                <a:latin typeface="Space Grotesk"/>
              </a:rPr>
              <a:t>~20 €</a:t>
            </a:r>
            <a:r>
              <a:rPr sz="1300" b="0">
                <a:solidFill>
                  <a:srgbClr val="5A6370"/>
                </a:solidFill>
                <a:latin typeface="Space Grotesk"/>
              </a:rPr>
              <a:t>   für den Alltag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500" b="1">
                <a:solidFill>
                  <a:srgbClr val="0E2841"/>
                </a:solidFill>
                <a:latin typeface="Space Grotesk"/>
              </a:rPr>
              <a:t>Max  </a:t>
            </a:r>
            <a:r>
              <a:rPr sz="1500" b="1">
                <a:solidFill>
                  <a:srgbClr val="E95E4C"/>
                </a:solidFill>
                <a:latin typeface="Space Grotesk"/>
              </a:rPr>
              <a:t>~90–185 €</a:t>
            </a:r>
            <a:r>
              <a:rPr sz="1300" b="0">
                <a:solidFill>
                  <a:srgbClr val="5A6370"/>
                </a:solidFill>
                <a:latin typeface="Space Grotesk"/>
              </a:rPr>
              <a:t>   Vielnutzer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5349240"/>
            <a:ext cx="11064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A6370"/>
                </a:solidFill>
                <a:latin typeface="Space Grotesk"/>
              </a:rPr>
              <a:t>Für den Einstieg reicht die 20-Euro-Stufe locker. Preise pro Monat, brutto ca., Stand Juli 2026.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50292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JETZT BIST DU DRAN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468880"/>
            <a:ext cx="10607040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1400"/>
              </a:spcAft>
            </a:pPr>
            <a:r>
              <a:rPr sz="5000" b="1">
                <a:solidFill>
                  <a:srgbClr val="E6EDF5"/>
                </a:solidFill>
                <a:latin typeface="Aptos Display"/>
              </a:rPr>
              <a:t>Hände an die Tastatur.</a:t>
            </a:r>
          </a:p>
          <a:p>
            <a:pPr algn="l">
              <a:spcAft>
                <a:spcPts val="1400"/>
              </a:spcAft>
            </a:pPr>
            <a:r>
              <a:rPr sz="2000" b="0">
                <a:solidFill>
                  <a:srgbClr val="9FB0C3"/>
                </a:solidFill>
                <a:latin typeface="Space Grotesk"/>
              </a:rPr>
              <a:t>Wir bauen jetzt gemeinsam deinen ersten Agenten. Schritt für Schritt, ganz einfach.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SCHRITT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Hier lädst du Claude runter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20240"/>
            <a:ext cx="10543032" cy="31089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anthro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880360"/>
            <a:ext cx="1188720" cy="1188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49039" y="2468880"/>
            <a:ext cx="685800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2000" b="0">
                <a:solidFill>
                  <a:srgbClr val="2B3542"/>
                </a:solidFill>
                <a:latin typeface="Space Grotesk"/>
              </a:rPr>
              <a:t>Geh auf </a:t>
            </a:r>
            <a:r>
              <a:rPr sz="2200" b="1">
                <a:solidFill>
                  <a:srgbClr val="E95E4C"/>
                </a:solidFill>
                <a:latin typeface="Aptos Display"/>
              </a:rPr>
              <a:t>claude.ai/download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800" b="0">
                <a:solidFill>
                  <a:srgbClr val="2B3542"/>
                </a:solidFill>
                <a:latin typeface="Space Grotesk"/>
              </a:rPr>
              <a:t>Lade die App für Mac oder Windows.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800" b="1">
                <a:solidFill>
                  <a:srgbClr val="0E2841"/>
                </a:solidFill>
                <a:latin typeface="Space Grotesk"/>
              </a:rPr>
              <a:t>Fertig. Das ist deine Werkstatt, kein ChatGPT-Chatfenster.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9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95E4C"/>
                </a:solidFill>
                <a:latin typeface="Space Grotesk"/>
              </a:rPr>
              <a:t>SCHRITT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E2841"/>
                </a:solidFill>
                <a:latin typeface="Aptos Display"/>
              </a:rPr>
              <a:t>Account, Pro, dann „Agents“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6003" y="2103120"/>
            <a:ext cx="352044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51763" y="2468880"/>
            <a:ext cx="457200" cy="4572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1763" y="246888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 Display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1763" y="315468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E2841"/>
                </a:solidFill>
                <a:latin typeface="Aptos Display"/>
              </a:rPr>
              <a:t>Account anlegen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1763" y="3657600"/>
            <a:ext cx="27889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2B3542"/>
                </a:solidFill>
                <a:latin typeface="Space Grotesk"/>
              </a:rPr>
              <a:t>E-Mail rein, bestätigen, fertig.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35627" y="2103120"/>
            <a:ext cx="352044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701387" y="2468880"/>
            <a:ext cx="457200" cy="4572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01387" y="246888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 Display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1387" y="315468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E2841"/>
                </a:solidFill>
                <a:latin typeface="Aptos Display"/>
              </a:rPr>
              <a:t>Mindestens Pro holen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1387" y="3657600"/>
            <a:ext cx="27889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2B3542"/>
                </a:solidFill>
                <a:latin typeface="Space Grotesk"/>
              </a:rPr>
              <a:t>~20 € im Monat. Damit läuft alles, was wir brauchen.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85251" y="2103120"/>
            <a:ext cx="352044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>
            <a:outerShdw blurRad="100000" dist="40000" dir="5400000" rotWithShape="0">
              <a:srgbClr val="0E2841">
                <a:alpha val="16000"/>
              </a:srgbClr>
            </a:outerShdw>
          </a:effectLst>
        </p:spPr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551011" y="2468880"/>
            <a:ext cx="457200" cy="4572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51011" y="246888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 Display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51011" y="315468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E2841"/>
                </a:solidFill>
                <a:latin typeface="Aptos Display"/>
              </a:rPr>
              <a:t>Auf „Agents“ gehen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51011" y="3657600"/>
            <a:ext cx="27889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2B3542"/>
                </a:solidFill>
                <a:latin typeface="Space Grotesk"/>
              </a:rPr>
              <a:t>Da wohnen deine kleinen Helfer. Genau da bauen wir gleich.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Space Grotes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ace Grotes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pace Grotesk"/>
        <a:font script="Hebr" typeface="Space Grotesk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pace Grotesk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